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9"/>
  </p:notesMasterIdLst>
  <p:sldIdLst>
    <p:sldId id="263" r:id="rId3"/>
    <p:sldId id="257" r:id="rId4"/>
    <p:sldId id="258" r:id="rId5"/>
    <p:sldId id="285" r:id="rId6"/>
    <p:sldId id="286" r:id="rId7"/>
    <p:sldId id="287" r:id="rId8"/>
    <p:sldId id="265" r:id="rId9"/>
    <p:sldId id="28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15131-0BE3-4247-96A0-057F5621D278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2C289BF-2F5A-41C2-890B-DED6F4277D8F}">
      <dgm:prSet phldrT="[Text]" custT="1"/>
      <dgm:spPr>
        <a:solidFill>
          <a:srgbClr val="DF7E13"/>
        </a:solidFill>
      </dgm:spPr>
      <dgm:t>
        <a:bodyPr/>
        <a:lstStyle/>
        <a:p>
          <a:r>
            <a:rPr lang="en-US" sz="2400" b="1" dirty="0"/>
            <a:t>AI</a:t>
          </a:r>
        </a:p>
      </dgm:t>
    </dgm:pt>
    <dgm:pt modelId="{177707CD-C92E-4348-B4DD-F84ACA2BF0BC}" type="parTrans" cxnId="{0C76D75C-EC48-4A1D-B427-5458668C0025}">
      <dgm:prSet/>
      <dgm:spPr/>
      <dgm:t>
        <a:bodyPr/>
        <a:lstStyle/>
        <a:p>
          <a:endParaRPr lang="en-US"/>
        </a:p>
      </dgm:t>
    </dgm:pt>
    <dgm:pt modelId="{A1149C32-E354-454B-89D4-CBF629E0E7BD}" type="sibTrans" cxnId="{0C76D75C-EC48-4A1D-B427-5458668C0025}">
      <dgm:prSet/>
      <dgm:spPr/>
      <dgm:t>
        <a:bodyPr/>
        <a:lstStyle/>
        <a:p>
          <a:endParaRPr lang="en-US"/>
        </a:p>
      </dgm:t>
    </dgm:pt>
    <dgm:pt modelId="{2B85CEE6-FF3D-4E08-B3A7-FF8EBB2429F8}">
      <dgm:prSet phldrT="[Text]"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/>
            <a:t>ML</a:t>
          </a:r>
        </a:p>
      </dgm:t>
    </dgm:pt>
    <dgm:pt modelId="{D1DEF7CA-5BC2-4D00-8AAE-607960ED0305}" type="parTrans" cxnId="{2F9F4368-3FD3-49F9-AB96-551BD838AE08}">
      <dgm:prSet/>
      <dgm:spPr/>
      <dgm:t>
        <a:bodyPr/>
        <a:lstStyle/>
        <a:p>
          <a:endParaRPr lang="en-US"/>
        </a:p>
      </dgm:t>
    </dgm:pt>
    <dgm:pt modelId="{6E4F0D34-53CC-415F-94F5-804354FC1D2D}" type="sibTrans" cxnId="{2F9F4368-3FD3-49F9-AB96-551BD838AE08}">
      <dgm:prSet/>
      <dgm:spPr/>
      <dgm:t>
        <a:bodyPr/>
        <a:lstStyle/>
        <a:p>
          <a:endParaRPr lang="en-US"/>
        </a:p>
      </dgm:t>
    </dgm:pt>
    <dgm:pt modelId="{07CE2B82-1877-4DA4-BEF7-72A12DD7796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DL</a:t>
          </a:r>
        </a:p>
      </dgm:t>
    </dgm:pt>
    <dgm:pt modelId="{C26AEF1E-092E-449C-880E-DEDD17959E8A}" type="parTrans" cxnId="{B7A15D2C-8DF0-4E93-A5B2-31D5931548DE}">
      <dgm:prSet/>
      <dgm:spPr/>
      <dgm:t>
        <a:bodyPr/>
        <a:lstStyle/>
        <a:p>
          <a:endParaRPr lang="en-US"/>
        </a:p>
      </dgm:t>
    </dgm:pt>
    <dgm:pt modelId="{4D4C14C6-1ECB-4B21-9D4A-219D875AED7F}" type="sibTrans" cxnId="{B7A15D2C-8DF0-4E93-A5B2-31D5931548DE}">
      <dgm:prSet/>
      <dgm:spPr/>
      <dgm:t>
        <a:bodyPr/>
        <a:lstStyle/>
        <a:p>
          <a:endParaRPr lang="en-US"/>
        </a:p>
      </dgm:t>
    </dgm:pt>
    <dgm:pt modelId="{BC233335-0A91-4908-908D-7803D79EF6EB}" type="pres">
      <dgm:prSet presAssocID="{4BC15131-0BE3-4247-96A0-057F5621D278}" presName="Name0" presStyleCnt="0">
        <dgm:presLayoutVars>
          <dgm:chMax val="7"/>
          <dgm:resizeHandles val="exact"/>
        </dgm:presLayoutVars>
      </dgm:prSet>
      <dgm:spPr/>
    </dgm:pt>
    <dgm:pt modelId="{B394CB62-5A80-462D-9A84-1AEF7C496529}" type="pres">
      <dgm:prSet presAssocID="{4BC15131-0BE3-4247-96A0-057F5621D278}" presName="comp1" presStyleCnt="0"/>
      <dgm:spPr/>
    </dgm:pt>
    <dgm:pt modelId="{DCEE48DA-4EC6-4807-9154-BA116F4040D5}" type="pres">
      <dgm:prSet presAssocID="{4BC15131-0BE3-4247-96A0-057F5621D278}" presName="circle1" presStyleLbl="node1" presStyleIdx="0" presStyleCnt="3" custLinFactNeighborX="0"/>
      <dgm:spPr/>
    </dgm:pt>
    <dgm:pt modelId="{E5AFECDE-3FAB-4E5B-879E-4CFEF4306B6E}" type="pres">
      <dgm:prSet presAssocID="{4BC15131-0BE3-4247-96A0-057F5621D278}" presName="c1text" presStyleLbl="node1" presStyleIdx="0" presStyleCnt="3">
        <dgm:presLayoutVars>
          <dgm:bulletEnabled val="1"/>
        </dgm:presLayoutVars>
      </dgm:prSet>
      <dgm:spPr/>
    </dgm:pt>
    <dgm:pt modelId="{ACE9CBE2-8A71-4D62-863B-E5BA72F36A60}" type="pres">
      <dgm:prSet presAssocID="{4BC15131-0BE3-4247-96A0-057F5621D278}" presName="comp2" presStyleCnt="0"/>
      <dgm:spPr/>
    </dgm:pt>
    <dgm:pt modelId="{B032040C-DD07-4791-9033-A7B078735878}" type="pres">
      <dgm:prSet presAssocID="{4BC15131-0BE3-4247-96A0-057F5621D278}" presName="circle2" presStyleLbl="node1" presStyleIdx="1" presStyleCnt="3" custLinFactNeighborY="-536"/>
      <dgm:spPr/>
    </dgm:pt>
    <dgm:pt modelId="{F147CD70-D658-4150-BD30-A4E9E073C512}" type="pres">
      <dgm:prSet presAssocID="{4BC15131-0BE3-4247-96A0-057F5621D278}" presName="c2text" presStyleLbl="node1" presStyleIdx="1" presStyleCnt="3">
        <dgm:presLayoutVars>
          <dgm:bulletEnabled val="1"/>
        </dgm:presLayoutVars>
      </dgm:prSet>
      <dgm:spPr/>
    </dgm:pt>
    <dgm:pt modelId="{C8B4476D-D28B-41B9-83C3-0EEE7636DB71}" type="pres">
      <dgm:prSet presAssocID="{4BC15131-0BE3-4247-96A0-057F5621D278}" presName="comp3" presStyleCnt="0"/>
      <dgm:spPr/>
    </dgm:pt>
    <dgm:pt modelId="{21D2A76F-898A-4516-B5C9-2F8F26300DD2}" type="pres">
      <dgm:prSet presAssocID="{4BC15131-0BE3-4247-96A0-057F5621D278}" presName="circle3" presStyleLbl="node1" presStyleIdx="2" presStyleCnt="3"/>
      <dgm:spPr/>
    </dgm:pt>
    <dgm:pt modelId="{20FEE75B-4DB0-4D35-B187-37279516A721}" type="pres">
      <dgm:prSet presAssocID="{4BC15131-0BE3-4247-96A0-057F5621D278}" presName="c3text" presStyleLbl="node1" presStyleIdx="2" presStyleCnt="3">
        <dgm:presLayoutVars>
          <dgm:bulletEnabled val="1"/>
        </dgm:presLayoutVars>
      </dgm:prSet>
      <dgm:spPr/>
    </dgm:pt>
  </dgm:ptLst>
  <dgm:cxnLst>
    <dgm:cxn modelId="{116A8006-8E28-4806-B3AC-0239455BABD4}" type="presOf" srcId="{4BC15131-0BE3-4247-96A0-057F5621D278}" destId="{BC233335-0A91-4908-908D-7803D79EF6EB}" srcOrd="0" destOrd="0" presId="urn:microsoft.com/office/officeart/2005/8/layout/venn2"/>
    <dgm:cxn modelId="{410B9517-840F-4BD3-9325-96855CDECAB7}" type="presOf" srcId="{2B85CEE6-FF3D-4E08-B3A7-FF8EBB2429F8}" destId="{B032040C-DD07-4791-9033-A7B078735878}" srcOrd="0" destOrd="0" presId="urn:microsoft.com/office/officeart/2005/8/layout/venn2"/>
    <dgm:cxn modelId="{B7A15D2C-8DF0-4E93-A5B2-31D5931548DE}" srcId="{4BC15131-0BE3-4247-96A0-057F5621D278}" destId="{07CE2B82-1877-4DA4-BEF7-72A12DD77960}" srcOrd="2" destOrd="0" parTransId="{C26AEF1E-092E-449C-880E-DEDD17959E8A}" sibTransId="{4D4C14C6-1ECB-4B21-9D4A-219D875AED7F}"/>
    <dgm:cxn modelId="{0C76D75C-EC48-4A1D-B427-5458668C0025}" srcId="{4BC15131-0BE3-4247-96A0-057F5621D278}" destId="{F2C289BF-2F5A-41C2-890B-DED6F4277D8F}" srcOrd="0" destOrd="0" parTransId="{177707CD-C92E-4348-B4DD-F84ACA2BF0BC}" sibTransId="{A1149C32-E354-454B-89D4-CBF629E0E7BD}"/>
    <dgm:cxn modelId="{2F9F4368-3FD3-49F9-AB96-551BD838AE08}" srcId="{4BC15131-0BE3-4247-96A0-057F5621D278}" destId="{2B85CEE6-FF3D-4E08-B3A7-FF8EBB2429F8}" srcOrd="1" destOrd="0" parTransId="{D1DEF7CA-5BC2-4D00-8AAE-607960ED0305}" sibTransId="{6E4F0D34-53CC-415F-94F5-804354FC1D2D}"/>
    <dgm:cxn modelId="{CDB67A70-3129-4118-AB7D-8CE60D6D8B10}" type="presOf" srcId="{F2C289BF-2F5A-41C2-890B-DED6F4277D8F}" destId="{DCEE48DA-4EC6-4807-9154-BA116F4040D5}" srcOrd="0" destOrd="0" presId="urn:microsoft.com/office/officeart/2005/8/layout/venn2"/>
    <dgm:cxn modelId="{A0585780-533C-4CA7-920D-8C465AF52773}" type="presOf" srcId="{07CE2B82-1877-4DA4-BEF7-72A12DD77960}" destId="{20FEE75B-4DB0-4D35-B187-37279516A721}" srcOrd="1" destOrd="0" presId="urn:microsoft.com/office/officeart/2005/8/layout/venn2"/>
    <dgm:cxn modelId="{1FF4B496-9F26-44F9-99BA-BE4572B5A36C}" type="presOf" srcId="{F2C289BF-2F5A-41C2-890B-DED6F4277D8F}" destId="{E5AFECDE-3FAB-4E5B-879E-4CFEF4306B6E}" srcOrd="1" destOrd="0" presId="urn:microsoft.com/office/officeart/2005/8/layout/venn2"/>
    <dgm:cxn modelId="{D51D87A6-314C-43DB-A11A-EF5A8DEC1B45}" type="presOf" srcId="{07CE2B82-1877-4DA4-BEF7-72A12DD77960}" destId="{21D2A76F-898A-4516-B5C9-2F8F26300DD2}" srcOrd="0" destOrd="0" presId="urn:microsoft.com/office/officeart/2005/8/layout/venn2"/>
    <dgm:cxn modelId="{B2EB0BFE-C2C3-4349-80CE-75D870AAABC6}" type="presOf" srcId="{2B85CEE6-FF3D-4E08-B3A7-FF8EBB2429F8}" destId="{F147CD70-D658-4150-BD30-A4E9E073C512}" srcOrd="1" destOrd="0" presId="urn:microsoft.com/office/officeart/2005/8/layout/venn2"/>
    <dgm:cxn modelId="{449061C4-F5AA-4DA0-BFE7-B4562D4E5AD5}" type="presParOf" srcId="{BC233335-0A91-4908-908D-7803D79EF6EB}" destId="{B394CB62-5A80-462D-9A84-1AEF7C496529}" srcOrd="0" destOrd="0" presId="urn:microsoft.com/office/officeart/2005/8/layout/venn2"/>
    <dgm:cxn modelId="{6CD8F0D1-7750-449C-A793-13E52004A5F3}" type="presParOf" srcId="{B394CB62-5A80-462D-9A84-1AEF7C496529}" destId="{DCEE48DA-4EC6-4807-9154-BA116F4040D5}" srcOrd="0" destOrd="0" presId="urn:microsoft.com/office/officeart/2005/8/layout/venn2"/>
    <dgm:cxn modelId="{7C438077-F389-41DD-B9E5-C9E7F8D94310}" type="presParOf" srcId="{B394CB62-5A80-462D-9A84-1AEF7C496529}" destId="{E5AFECDE-3FAB-4E5B-879E-4CFEF4306B6E}" srcOrd="1" destOrd="0" presId="urn:microsoft.com/office/officeart/2005/8/layout/venn2"/>
    <dgm:cxn modelId="{80F968C5-7E55-48AE-A0D8-49925A2E62CF}" type="presParOf" srcId="{BC233335-0A91-4908-908D-7803D79EF6EB}" destId="{ACE9CBE2-8A71-4D62-863B-E5BA72F36A60}" srcOrd="1" destOrd="0" presId="urn:microsoft.com/office/officeart/2005/8/layout/venn2"/>
    <dgm:cxn modelId="{3A46CF50-6936-4257-8729-B32179F20E97}" type="presParOf" srcId="{ACE9CBE2-8A71-4D62-863B-E5BA72F36A60}" destId="{B032040C-DD07-4791-9033-A7B078735878}" srcOrd="0" destOrd="0" presId="urn:microsoft.com/office/officeart/2005/8/layout/venn2"/>
    <dgm:cxn modelId="{541E8473-4394-4653-A7A6-05C87FD29D17}" type="presParOf" srcId="{ACE9CBE2-8A71-4D62-863B-E5BA72F36A60}" destId="{F147CD70-D658-4150-BD30-A4E9E073C512}" srcOrd="1" destOrd="0" presId="urn:microsoft.com/office/officeart/2005/8/layout/venn2"/>
    <dgm:cxn modelId="{1673E068-2E92-4CB3-9C17-44C4FBDECA32}" type="presParOf" srcId="{BC233335-0A91-4908-908D-7803D79EF6EB}" destId="{C8B4476D-D28B-41B9-83C3-0EEE7636DB71}" srcOrd="2" destOrd="0" presId="urn:microsoft.com/office/officeart/2005/8/layout/venn2"/>
    <dgm:cxn modelId="{5618BB85-EB2D-4BF5-890A-900EDEC6B1A7}" type="presParOf" srcId="{C8B4476D-D28B-41B9-83C3-0EEE7636DB71}" destId="{21D2A76F-898A-4516-B5C9-2F8F26300DD2}" srcOrd="0" destOrd="0" presId="urn:microsoft.com/office/officeart/2005/8/layout/venn2"/>
    <dgm:cxn modelId="{6EC40CE7-D8CE-4988-A4F6-68F251BE3C4E}" type="presParOf" srcId="{C8B4476D-D28B-41B9-83C3-0EEE7636DB71}" destId="{20FEE75B-4DB0-4D35-B187-37279516A72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E48DA-4EC6-4807-9154-BA116F4040D5}">
      <dsp:nvSpPr>
        <dsp:cNvPr id="0" name=""/>
        <dsp:cNvSpPr/>
      </dsp:nvSpPr>
      <dsp:spPr>
        <a:xfrm>
          <a:off x="1267151" y="0"/>
          <a:ext cx="3918275" cy="3918275"/>
        </a:xfrm>
        <a:prstGeom prst="ellipse">
          <a:avLst/>
        </a:prstGeom>
        <a:solidFill>
          <a:srgbClr val="DF7E1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AI</a:t>
          </a:r>
        </a:p>
      </dsp:txBody>
      <dsp:txXfrm>
        <a:off x="2541569" y="195913"/>
        <a:ext cx="1369437" cy="587741"/>
      </dsp:txXfrm>
    </dsp:sp>
    <dsp:sp modelId="{B032040C-DD07-4791-9033-A7B078735878}">
      <dsp:nvSpPr>
        <dsp:cNvPr id="0" name=""/>
        <dsp:cNvSpPr/>
      </dsp:nvSpPr>
      <dsp:spPr>
        <a:xfrm>
          <a:off x="1756935" y="963817"/>
          <a:ext cx="2938706" cy="2938706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ML</a:t>
          </a:r>
        </a:p>
      </dsp:txBody>
      <dsp:txXfrm>
        <a:off x="2541569" y="1147486"/>
        <a:ext cx="1369437" cy="551007"/>
      </dsp:txXfrm>
    </dsp:sp>
    <dsp:sp modelId="{21D2A76F-898A-4516-B5C9-2F8F26300DD2}">
      <dsp:nvSpPr>
        <dsp:cNvPr id="0" name=""/>
        <dsp:cNvSpPr/>
      </dsp:nvSpPr>
      <dsp:spPr>
        <a:xfrm>
          <a:off x="2246719" y="1959137"/>
          <a:ext cx="1959137" cy="1959137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DL</a:t>
          </a:r>
        </a:p>
      </dsp:txBody>
      <dsp:txXfrm>
        <a:off x="2533628" y="2448921"/>
        <a:ext cx="1385319" cy="97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2C721-B33B-46E4-BC3F-4930137BC8F1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AB398-BA53-4753-A87A-3ACCB8C44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b20b23ea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b20b23ea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23da3e9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23da3e9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6E25-0C19-4A30-B330-3AD2C683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AFDB6-B89D-4606-B069-BA6732AAE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099CE-0097-43A9-A26C-2C277468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5261E-BD7F-4B00-8272-338E1CCD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28E73-AA39-449F-BDAA-45DF7E2E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97A9-09A4-4C24-92B7-624C3AB1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F88CC-B1E5-4D48-9E2E-DCA69FAD8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105F0-1F47-4D06-B791-96DF2404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D869D-E220-456B-B2B8-43225DFA3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9A801-6E24-4B81-AEB6-96242C104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3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AADD89-1C30-49A7-BC32-A243A34C1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4F0E3-8BB1-4136-8FCE-2A5DD0C23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634D9-7523-4D2A-BAF9-AC17E1295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BACF8-82F8-43AC-B8F6-12CF6295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30096-EC46-42E9-AEB1-39C731DD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64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 descr="pohja_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609600" y="249237"/>
            <a:ext cx="10323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82256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57189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464F54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1219170" marR="0" lvl="1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64F54"/>
              </a:buClr>
              <a:buSzPts val="1500"/>
              <a:buFont typeface="Courier New"/>
              <a:buChar char="o"/>
              <a:defRPr sz="2000" b="0" i="0" u="none" strike="noStrike" cap="none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64F54"/>
              </a:buClr>
              <a:buSzPts val="1400"/>
              <a:buFont typeface="Courier New"/>
              <a:buChar char="o"/>
              <a:defRPr sz="1867" b="0" i="0" u="none" strike="noStrike" cap="none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464F54"/>
              </a:buClr>
              <a:buSzPts val="1200"/>
              <a:buFont typeface="Courier New"/>
              <a:buChar char="o"/>
              <a:defRPr sz="1600" b="0" i="0" u="none" strike="noStrike" cap="none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3047924" marR="0" lvl="4" indent="-372524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»"/>
              <a:defRPr sz="1067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3657509" marR="0" lvl="5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4267093" marR="0" lvl="6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4876678" marR="0" lvl="7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5486263" marR="0" lvl="8" indent="-43178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dt" idx="10"/>
          </p:nvPr>
        </p:nvSpPr>
        <p:spPr>
          <a:xfrm>
            <a:off x="1624013" y="6378575"/>
            <a:ext cx="1300000" cy="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67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ftr" idx="11"/>
          </p:nvPr>
        </p:nvSpPr>
        <p:spPr>
          <a:xfrm>
            <a:off x="3086100" y="6378575"/>
            <a:ext cx="5748800" cy="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67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609600" y="6378575"/>
            <a:ext cx="862000" cy="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67" b="0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67" b="0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67" b="0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67" b="0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67" b="0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67" b="0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67" b="0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67" b="0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67" b="0">
                <a:solidFill>
                  <a:srgbClr val="464F54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98" name="Google Shape;198;p27"/>
          <p:cNvGrpSpPr/>
          <p:nvPr/>
        </p:nvGrpSpPr>
        <p:grpSpPr>
          <a:xfrm>
            <a:off x="11146591" y="371010"/>
            <a:ext cx="630892" cy="400759"/>
            <a:chOff x="3018474" y="609992"/>
            <a:chExt cx="2171496" cy="1379391"/>
          </a:xfrm>
        </p:grpSpPr>
        <p:sp>
          <p:nvSpPr>
            <p:cNvPr id="199" name="Google Shape;199;p27"/>
            <p:cNvSpPr/>
            <p:nvPr/>
          </p:nvSpPr>
          <p:spPr>
            <a:xfrm>
              <a:off x="3018474" y="1154623"/>
              <a:ext cx="1089300" cy="5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823" y="119648"/>
                  </a:moveTo>
                  <a:cubicBezTo>
                    <a:pt x="119823" y="119648"/>
                    <a:pt x="117176" y="118592"/>
                    <a:pt x="117000" y="116129"/>
                  </a:cubicBezTo>
                  <a:cubicBezTo>
                    <a:pt x="114529" y="5982"/>
                    <a:pt x="109411" y="10205"/>
                    <a:pt x="2823" y="5982"/>
                  </a:cubicBezTo>
                  <a:cubicBezTo>
                    <a:pt x="705" y="5630"/>
                    <a:pt x="0" y="0"/>
                    <a:pt x="0" y="0"/>
                  </a:cubicBezTo>
                  <a:lnTo>
                    <a:pt x="119823" y="0"/>
                  </a:lnTo>
                  <a:lnTo>
                    <a:pt x="119823" y="11964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4100670" y="609992"/>
              <a:ext cx="1089300" cy="55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50" y="1052"/>
                    <a:pt x="2650" y="3508"/>
                  </a:cubicBezTo>
                  <a:cubicBezTo>
                    <a:pt x="4948" y="113684"/>
                    <a:pt x="10073" y="109473"/>
                    <a:pt x="116995" y="113684"/>
                  </a:cubicBezTo>
                  <a:cubicBezTo>
                    <a:pt x="118939" y="114035"/>
                    <a:pt x="119823" y="119649"/>
                    <a:pt x="119823" y="119649"/>
                  </a:cubicBezTo>
                  <a:lnTo>
                    <a:pt x="0" y="11964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3768229" y="1798283"/>
              <a:ext cx="650700" cy="19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111" y="13000"/>
                  </a:moveTo>
                  <a:lnTo>
                    <a:pt x="118518" y="12000"/>
                  </a:lnTo>
                  <a:cubicBezTo>
                    <a:pt x="118222" y="12000"/>
                    <a:pt x="118222" y="13000"/>
                    <a:pt x="117629" y="13000"/>
                  </a:cubicBezTo>
                  <a:cubicBezTo>
                    <a:pt x="117333" y="13000"/>
                    <a:pt x="116148" y="10000"/>
                    <a:pt x="114666" y="7000"/>
                  </a:cubicBezTo>
                  <a:cubicBezTo>
                    <a:pt x="112888" y="3000"/>
                    <a:pt x="110222" y="0"/>
                    <a:pt x="106962" y="0"/>
                  </a:cubicBezTo>
                  <a:cubicBezTo>
                    <a:pt x="96592" y="0"/>
                    <a:pt x="90962" y="29000"/>
                    <a:pt x="90962" y="60000"/>
                  </a:cubicBezTo>
                  <a:cubicBezTo>
                    <a:pt x="90962" y="91000"/>
                    <a:pt x="96592" y="119000"/>
                    <a:pt x="106666" y="119000"/>
                  </a:cubicBezTo>
                  <a:cubicBezTo>
                    <a:pt x="114666" y="119000"/>
                    <a:pt x="116740" y="104000"/>
                    <a:pt x="118814" y="104000"/>
                  </a:cubicBezTo>
                  <a:cubicBezTo>
                    <a:pt x="119111" y="104000"/>
                    <a:pt x="119111" y="104000"/>
                    <a:pt x="119111" y="104000"/>
                  </a:cubicBezTo>
                  <a:lnTo>
                    <a:pt x="119703" y="104000"/>
                  </a:lnTo>
                  <a:lnTo>
                    <a:pt x="115259" y="85000"/>
                  </a:lnTo>
                  <a:lnTo>
                    <a:pt x="114962" y="85000"/>
                  </a:lnTo>
                  <a:cubicBezTo>
                    <a:pt x="114962" y="86000"/>
                    <a:pt x="114962" y="87000"/>
                    <a:pt x="114962" y="88000"/>
                  </a:cubicBezTo>
                  <a:cubicBezTo>
                    <a:pt x="114962" y="96000"/>
                    <a:pt x="111111" y="104000"/>
                    <a:pt x="106962" y="103000"/>
                  </a:cubicBezTo>
                  <a:cubicBezTo>
                    <a:pt x="99555" y="103000"/>
                    <a:pt x="96592" y="82000"/>
                    <a:pt x="96592" y="59000"/>
                  </a:cubicBezTo>
                  <a:cubicBezTo>
                    <a:pt x="96592" y="38000"/>
                    <a:pt x="99851" y="16000"/>
                    <a:pt x="106962" y="16000"/>
                  </a:cubicBezTo>
                  <a:cubicBezTo>
                    <a:pt x="110814" y="16000"/>
                    <a:pt x="114666" y="23000"/>
                    <a:pt x="114666" y="29000"/>
                  </a:cubicBezTo>
                  <a:cubicBezTo>
                    <a:pt x="114666" y="31000"/>
                    <a:pt x="114666" y="32000"/>
                    <a:pt x="114666" y="32000"/>
                  </a:cubicBezTo>
                  <a:lnTo>
                    <a:pt x="115259" y="33000"/>
                  </a:lnTo>
                  <a:lnTo>
                    <a:pt x="119111" y="13000"/>
                  </a:lnTo>
                  <a:close/>
                  <a:moveTo>
                    <a:pt x="46222" y="106000"/>
                  </a:moveTo>
                  <a:lnTo>
                    <a:pt x="46814" y="106000"/>
                  </a:lnTo>
                  <a:cubicBezTo>
                    <a:pt x="47111" y="106000"/>
                    <a:pt x="47407" y="105000"/>
                    <a:pt x="47407" y="105000"/>
                  </a:cubicBezTo>
                  <a:cubicBezTo>
                    <a:pt x="48000" y="105000"/>
                    <a:pt x="51851" y="119000"/>
                    <a:pt x="60444" y="119000"/>
                  </a:cubicBezTo>
                  <a:cubicBezTo>
                    <a:pt x="67851" y="119000"/>
                    <a:pt x="72888" y="105000"/>
                    <a:pt x="72888" y="83000"/>
                  </a:cubicBezTo>
                  <a:cubicBezTo>
                    <a:pt x="72888" y="36000"/>
                    <a:pt x="52740" y="59000"/>
                    <a:pt x="52740" y="33000"/>
                  </a:cubicBezTo>
                  <a:cubicBezTo>
                    <a:pt x="52740" y="24000"/>
                    <a:pt x="54518" y="16000"/>
                    <a:pt x="59851" y="16000"/>
                  </a:cubicBezTo>
                  <a:cubicBezTo>
                    <a:pt x="64000" y="16000"/>
                    <a:pt x="68444" y="22000"/>
                    <a:pt x="68444" y="31000"/>
                  </a:cubicBezTo>
                  <a:lnTo>
                    <a:pt x="68444" y="32000"/>
                  </a:lnTo>
                  <a:lnTo>
                    <a:pt x="69037" y="33000"/>
                  </a:lnTo>
                  <a:lnTo>
                    <a:pt x="72296" y="9000"/>
                  </a:lnTo>
                  <a:lnTo>
                    <a:pt x="72000" y="9000"/>
                  </a:lnTo>
                  <a:cubicBezTo>
                    <a:pt x="71407" y="10000"/>
                    <a:pt x="71111" y="11000"/>
                    <a:pt x="70814" y="11000"/>
                  </a:cubicBezTo>
                  <a:cubicBezTo>
                    <a:pt x="70222" y="11000"/>
                    <a:pt x="69333" y="8000"/>
                    <a:pt x="67555" y="5000"/>
                  </a:cubicBezTo>
                  <a:cubicBezTo>
                    <a:pt x="65777" y="3000"/>
                    <a:pt x="63703" y="0"/>
                    <a:pt x="60148" y="0"/>
                  </a:cubicBezTo>
                  <a:cubicBezTo>
                    <a:pt x="52740" y="0"/>
                    <a:pt x="47407" y="12000"/>
                    <a:pt x="47407" y="34000"/>
                  </a:cubicBezTo>
                  <a:cubicBezTo>
                    <a:pt x="47407" y="79000"/>
                    <a:pt x="67259" y="55000"/>
                    <a:pt x="67259" y="84000"/>
                  </a:cubicBezTo>
                  <a:cubicBezTo>
                    <a:pt x="67259" y="97000"/>
                    <a:pt x="64592" y="103000"/>
                    <a:pt x="60740" y="103000"/>
                  </a:cubicBezTo>
                  <a:cubicBezTo>
                    <a:pt x="56000" y="103000"/>
                    <a:pt x="50074" y="94000"/>
                    <a:pt x="50074" y="86000"/>
                  </a:cubicBezTo>
                  <a:cubicBezTo>
                    <a:pt x="50074" y="85000"/>
                    <a:pt x="50074" y="84000"/>
                    <a:pt x="50074" y="84000"/>
                  </a:cubicBezTo>
                  <a:lnTo>
                    <a:pt x="49777" y="83000"/>
                  </a:lnTo>
                  <a:lnTo>
                    <a:pt x="46222" y="106000"/>
                  </a:lnTo>
                  <a:close/>
                  <a:moveTo>
                    <a:pt x="27851" y="13000"/>
                  </a:moveTo>
                  <a:lnTo>
                    <a:pt x="27259" y="12000"/>
                  </a:lnTo>
                  <a:cubicBezTo>
                    <a:pt x="27259" y="12000"/>
                    <a:pt x="26962" y="13000"/>
                    <a:pt x="26666" y="13000"/>
                  </a:cubicBezTo>
                  <a:cubicBezTo>
                    <a:pt x="26074" y="13000"/>
                    <a:pt x="25185" y="10000"/>
                    <a:pt x="23407" y="7000"/>
                  </a:cubicBezTo>
                  <a:cubicBezTo>
                    <a:pt x="21629" y="3000"/>
                    <a:pt x="19259" y="0"/>
                    <a:pt x="15703" y="0"/>
                  </a:cubicBezTo>
                  <a:cubicBezTo>
                    <a:pt x="5629" y="0"/>
                    <a:pt x="0" y="29000"/>
                    <a:pt x="0" y="60000"/>
                  </a:cubicBezTo>
                  <a:cubicBezTo>
                    <a:pt x="0" y="91000"/>
                    <a:pt x="5629" y="119000"/>
                    <a:pt x="15703" y="119000"/>
                  </a:cubicBezTo>
                  <a:cubicBezTo>
                    <a:pt x="23407" y="119000"/>
                    <a:pt x="25777" y="104000"/>
                    <a:pt x="27555" y="104000"/>
                  </a:cubicBezTo>
                  <a:cubicBezTo>
                    <a:pt x="27851" y="104000"/>
                    <a:pt x="28148" y="104000"/>
                    <a:pt x="28148" y="104000"/>
                  </a:cubicBezTo>
                  <a:lnTo>
                    <a:pt x="28444" y="104000"/>
                  </a:lnTo>
                  <a:lnTo>
                    <a:pt x="24296" y="85000"/>
                  </a:lnTo>
                  <a:lnTo>
                    <a:pt x="23703" y="85000"/>
                  </a:lnTo>
                  <a:cubicBezTo>
                    <a:pt x="24000" y="86000"/>
                    <a:pt x="24000" y="87000"/>
                    <a:pt x="24000" y="88000"/>
                  </a:cubicBezTo>
                  <a:cubicBezTo>
                    <a:pt x="24000" y="96000"/>
                    <a:pt x="19851" y="104000"/>
                    <a:pt x="16000" y="103000"/>
                  </a:cubicBezTo>
                  <a:cubicBezTo>
                    <a:pt x="8592" y="103000"/>
                    <a:pt x="5629" y="82000"/>
                    <a:pt x="5629" y="59000"/>
                  </a:cubicBezTo>
                  <a:cubicBezTo>
                    <a:pt x="5629" y="38000"/>
                    <a:pt x="8592" y="16000"/>
                    <a:pt x="15703" y="16000"/>
                  </a:cubicBezTo>
                  <a:cubicBezTo>
                    <a:pt x="19555" y="16000"/>
                    <a:pt x="23407" y="23000"/>
                    <a:pt x="23407" y="29000"/>
                  </a:cubicBezTo>
                  <a:cubicBezTo>
                    <a:pt x="23407" y="31000"/>
                    <a:pt x="23407" y="32000"/>
                    <a:pt x="23407" y="32000"/>
                  </a:cubicBezTo>
                  <a:lnTo>
                    <a:pt x="24000" y="33000"/>
                  </a:lnTo>
                  <a:lnTo>
                    <a:pt x="27851" y="13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836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722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09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2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75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79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95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2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E5F5-9068-4C00-9831-DD0597F5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818EC-6798-4020-BD19-58E8F824C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CAACF-53EC-4E67-AF44-EA3F2B2E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CD110-0019-4453-83A0-652A6360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8CD0-BBEE-4D05-8EA5-2F0397AB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39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88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9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568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93DA-8B18-4E2D-A9AD-32630E8B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E75BB-9306-4272-A1C8-19FF6D15F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0E1B-BF3A-4384-9077-77B0AEBE7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7603B-D5F3-40D0-B7F7-AC63B16A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58CFE-A5D0-4C1A-AF70-ACA1AABB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0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31B7-7344-4938-932A-1CED9DCC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30D2C-F9D9-45E4-A06D-A6C87E28C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69B55-EFB9-4C08-9FB1-10B9FADD0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C863C-C87C-4F6A-BDF6-970679E5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1491E-15E6-4BFA-995D-B8E923E18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959D0-D07C-4148-8393-9C22BF5E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5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0CC9-18C5-4B06-BF0A-E27E607B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4EF4D-1C7B-4C6B-AF96-C67F925A6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7327A-8719-4DD6-9517-5DA0387B3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7284A-D006-4239-8864-7E02484A06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78E728-1B52-4A9E-A369-7A0D10A5BC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E2CFDD-48C6-4FB6-906C-22C5AB3B8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8C8B7-7917-4824-BDA1-CBF38C43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326F7-6A04-492A-AEA8-7A85BFB3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8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ACF14-7C65-48BD-BD9F-C76FBA0A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79A16-1964-4031-895F-76EE79B6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79460-883B-466C-92C1-67C5FA5C3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E91D9-FE3C-4134-B93E-3F593C9F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4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8F79A0-3AA4-44BB-818A-8CFF3E79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09A1C7-F52A-4754-AF08-1B356888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071DE-7C46-4936-A8E0-609C87A6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2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3AB3-CB99-408F-AE28-1AC1B8C1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416B-6657-44DD-8127-9E55BAF58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E972-DEF1-4DB8-A245-35D23D748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F8C38-D84C-4C12-9C55-0D2439FD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5A683-E585-47AA-96AD-C25439B2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A6A16-9A74-4401-98F8-2A995A07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D186-8EC3-419E-A9AF-577B53F7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51AF0-FBC7-4F23-A951-B990223558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5151D-F36B-46C6-B222-076DC46F3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223F4-412A-41F1-B2EF-67084DC68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0E72E-3D93-419C-946C-39D4ABB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0044D-F6EA-4325-9511-2DB6734F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9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15324-6A4B-4F10-95CF-818C986F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692AA-A53F-49E1-9C6C-48C38B8E9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FEEF5-868B-477B-B410-8C47D5C83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5C291-CBDC-4FC9-A89B-056EF9E2E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5BE22-5C16-4CE8-91E7-98509A381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9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BB68A93-F0D1-4E38-8BE7-31FF095FF04F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4DA239A-E9FF-4336-9E63-D130DC2A8E3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8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vidia.com/dlilabs" TargetMode="External"/><Relationship Id="rId3" Type="http://schemas.openxmlformats.org/officeDocument/2006/relationships/hyperlink" Target="http://www.deeplearningbook.org/" TargetMode="External"/><Relationship Id="rId7" Type="http://schemas.openxmlformats.org/officeDocument/2006/relationships/hyperlink" Target="https://developers.google.com/machine-learning/crash-course/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course.fast.ai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://cs231n.stanford.edu/" TargetMode="External"/><Relationship Id="rId10" Type="http://schemas.openxmlformats.org/officeDocument/2006/relationships/hyperlink" Target="https://www.youtube.com/user/neubig/videos" TargetMode="External"/><Relationship Id="rId4" Type="http://schemas.openxmlformats.org/officeDocument/2006/relationships/hyperlink" Target="https://github.com/oxford-cs-deepnlp-2017/lectures" TargetMode="External"/><Relationship Id="rId9" Type="http://schemas.openxmlformats.org/officeDocument/2006/relationships/hyperlink" Target="http://introtodeeplearning.co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7C5233-92B7-467E-9A31-6549026B5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Deep Neural Network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FF573E1-4AE8-4643-963E-FCF0A9F18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4455621"/>
            <a:ext cx="6269347" cy="1238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masis MT Pro Light" panose="020B0604020202020204" pitchFamily="18" charset="0"/>
              </a:rPr>
              <a:t>Neha Baranwal</a:t>
            </a:r>
          </a:p>
        </p:txBody>
      </p:sp>
      <p:pic>
        <p:nvPicPr>
          <p:cNvPr id="13" name="Graphic 12" descr="Brain">
            <a:extLst>
              <a:ext uri="{FF2B5EF4-FFF2-40B4-BE49-F238E27FC236}">
                <a16:creationId xmlns:a16="http://schemas.microsoft.com/office/drawing/2014/main" id="{930A4268-9564-49FE-9B33-961AD10A1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A1184-799B-4200-B401-DE7003C6D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C4AA8E-B678-41E5-A816-9BD8C98CA40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9" name="Picture 8" descr="A picture containing text, metalware, gear&#10;&#10;Description automatically generated">
            <a:extLst>
              <a:ext uri="{FF2B5EF4-FFF2-40B4-BE49-F238E27FC236}">
                <a16:creationId xmlns:a16="http://schemas.microsoft.com/office/drawing/2014/main" id="{F053B3B4-024D-4C1E-9836-0D6AAA5E1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976" y="194282"/>
            <a:ext cx="802301" cy="80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7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9F2C-D84D-41BD-802E-27CF26CB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between brain and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91E8-49D9-4808-A44D-5AC0E4760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CCA31-1754-4ED3-ADE3-1A13D1AD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176B9E3E-986E-4503-8FF3-355B19AA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8" y="1444940"/>
            <a:ext cx="6237242" cy="143591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DC856C2-6C77-4E8C-87E8-BB92A7CA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13" y="3394588"/>
            <a:ext cx="5319620" cy="2411789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DCA5284-CB61-43C2-A92D-FA1F1AE76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659" y="1609540"/>
            <a:ext cx="5141476" cy="23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8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1E3A-F23A-4E13-B767-02128A35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77" y="84248"/>
            <a:ext cx="10515600" cy="1325563"/>
          </a:xfrm>
        </p:spPr>
        <p:txBody>
          <a:bodyPr/>
          <a:lstStyle/>
          <a:p>
            <a:r>
              <a:rPr lang="en-US" dirty="0"/>
              <a:t>Perceptron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4EB7-3DCF-4246-A6B2-B68DB9BC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EA1755D-9287-4D37-B78B-1CCECEF8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55" y="1524000"/>
            <a:ext cx="6242716" cy="2830299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B033453-DDC4-4C78-BDA3-290B27D19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66" y="4639598"/>
            <a:ext cx="5709539" cy="11221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7287B0-FF22-4D0E-A758-FD270B34EFB8}"/>
              </a:ext>
            </a:extLst>
          </p:cNvPr>
          <p:cNvCxnSpPr>
            <a:cxnSpLocks/>
          </p:cNvCxnSpPr>
          <p:nvPr/>
        </p:nvCxnSpPr>
        <p:spPr>
          <a:xfrm>
            <a:off x="3549445" y="3867897"/>
            <a:ext cx="0" cy="92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1C5F0B1-C41F-4176-89AB-D022F0E42BA4}"/>
              </a:ext>
            </a:extLst>
          </p:cNvPr>
          <p:cNvSpPr/>
          <p:nvPr/>
        </p:nvSpPr>
        <p:spPr>
          <a:xfrm>
            <a:off x="2831705" y="4651310"/>
            <a:ext cx="251921" cy="289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ED988B-EF1D-4027-BD01-0655E75B9088}"/>
              </a:ext>
            </a:extLst>
          </p:cNvPr>
          <p:cNvSpPr/>
          <p:nvPr/>
        </p:nvSpPr>
        <p:spPr>
          <a:xfrm>
            <a:off x="5390584" y="4639598"/>
            <a:ext cx="251921" cy="289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74E39-D1F9-401D-B60C-408C57BFB3C0}"/>
              </a:ext>
            </a:extLst>
          </p:cNvPr>
          <p:cNvSpPr txBox="1"/>
          <p:nvPr/>
        </p:nvSpPr>
        <p:spPr>
          <a:xfrm>
            <a:off x="6830009" y="5741638"/>
            <a:ext cx="157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Function</a:t>
            </a:r>
          </a:p>
        </p:txBody>
      </p:sp>
    </p:spTree>
    <p:extLst>
      <p:ext uri="{BB962C8B-B14F-4D97-AF65-F5344CB8AC3E}">
        <p14:creationId xmlns:p14="http://schemas.microsoft.com/office/powerpoint/2010/main" val="3362831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E0284-6A79-4E10-9702-27EA131C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38A7-03A8-41A2-BE22-AFCD2692E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69427-7653-496A-95D7-0C9802CD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B0306EC-E022-4ED0-92A7-EABFD601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8" y="1466850"/>
            <a:ext cx="9353550" cy="4933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245642-3B83-49AB-86BE-B1E91B64DDA9}"/>
              </a:ext>
            </a:extLst>
          </p:cNvPr>
          <p:cNvSpPr/>
          <p:nvPr/>
        </p:nvSpPr>
        <p:spPr>
          <a:xfrm>
            <a:off x="9568207" y="1503485"/>
            <a:ext cx="1685857" cy="4846320"/>
          </a:xfrm>
          <a:prstGeom prst="rect">
            <a:avLst/>
          </a:prstGeom>
          <a:ln w="349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4: The ReLU activation function. | Download Scientific Diagram">
            <a:extLst>
              <a:ext uri="{FF2B5EF4-FFF2-40B4-BE49-F238E27FC236}">
                <a16:creationId xmlns:a16="http://schemas.microsoft.com/office/drawing/2014/main" id="{386BFAB7-C443-4345-A649-2EEB71B7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137" y="2976562"/>
            <a:ext cx="1454708" cy="128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0EA4B-BA26-4958-BE1B-1A43B715D040}"/>
              </a:ext>
            </a:extLst>
          </p:cNvPr>
          <p:cNvSpPr txBox="1"/>
          <p:nvPr/>
        </p:nvSpPr>
        <p:spPr>
          <a:xfrm>
            <a:off x="9658137" y="1716333"/>
            <a:ext cx="16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Relu</a:t>
            </a:r>
            <a:r>
              <a:rPr lang="en-US" b="1" i="1" dirty="0"/>
              <a:t>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1EC9A-CEE2-497E-9668-551B55C54113}"/>
              </a:ext>
            </a:extLst>
          </p:cNvPr>
          <p:cNvSpPr txBox="1"/>
          <p:nvPr/>
        </p:nvSpPr>
        <p:spPr>
          <a:xfrm>
            <a:off x="9834087" y="5467465"/>
            <a:ext cx="1278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F(x)=max(0,x)</a:t>
            </a:r>
          </a:p>
        </p:txBody>
      </p:sp>
    </p:spTree>
    <p:extLst>
      <p:ext uri="{BB962C8B-B14F-4D97-AF65-F5344CB8AC3E}">
        <p14:creationId xmlns:p14="http://schemas.microsoft.com/office/powerpoint/2010/main" val="381093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BBA0-78ED-438C-9515-DB3160F1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perceptron learns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2F5E5-0C13-4CCA-A2B4-F1A0BD92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506416"/>
            <a:ext cx="11456625" cy="4894384"/>
          </a:xfrm>
        </p:spPr>
        <p:txBody>
          <a:bodyPr/>
          <a:lstStyle/>
          <a:p>
            <a:pPr algn="l"/>
            <a:r>
              <a:rPr lang="en-US" dirty="0"/>
              <a:t>In 1958, Frank Rosenblatt introduced a training algorithm that provided the first procedure for training a simple ANN: a perceptron, </a:t>
            </a:r>
          </a:p>
          <a:p>
            <a:pPr marL="0" indent="0" algn="l">
              <a:buNone/>
            </a:pPr>
            <a:r>
              <a:rPr lang="en-US" sz="1800" dirty="0"/>
              <a:t>                                                      inspired by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78944-C630-4DB9-8CCC-3FA510E0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4C33197F-967E-4192-94D7-B3D22D61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57" y="3242813"/>
            <a:ext cx="5771907" cy="2934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21942A-7119-4AEC-A8CD-3EDF6B261A20}"/>
              </a:ext>
            </a:extLst>
          </p:cNvPr>
          <p:cNvSpPr txBox="1"/>
          <p:nvPr/>
        </p:nvSpPr>
        <p:spPr>
          <a:xfrm>
            <a:off x="2204088" y="269773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McCulloch and Pitts neuron model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698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8A44-48D9-4F02-874B-B513044A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perceptron learns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A2839-FA22-417A-83A4-1997B0C16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F1DC6-18C0-41E3-AE4E-CFF841CD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2C350CE-1086-4958-9B67-F29CE1F0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5" y="2179534"/>
            <a:ext cx="7342854" cy="40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3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5DB4-8708-4BCD-AFF7-1D47F9CA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perceptron learns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6EE99071-7767-4E6D-81C7-A8FB189242B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586482" y="1501272"/>
              <a:ext cx="3014717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0674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387607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549109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549109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549109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549109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</a:tblGrid>
                  <a:tr h="3183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6EE99071-7767-4E6D-81C7-A8FB189242B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9190568"/>
                  </p:ext>
                </p:extLst>
              </p:nvPr>
            </p:nvGraphicFramePr>
            <p:xfrm>
              <a:off x="6586482" y="1501272"/>
              <a:ext cx="3014717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0674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387607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549109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549109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549109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549109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08" t="-1667" r="-60140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4286" t="-1667" r="-57777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8352" t="-1667" r="-3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1111" t="-1667" r="-20333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1111" t="-1667" r="-10333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51111" t="-1667" r="-3333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AE539-BA0C-4570-81CE-B25C191E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C3A340E-0D1C-4F83-BA90-B6D59B632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5" y="1506416"/>
            <a:ext cx="5771907" cy="2934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4DF984-2F9E-4CCF-83E6-FAE4378386A2}"/>
              </a:ext>
            </a:extLst>
          </p:cNvPr>
          <p:cNvSpPr txBox="1"/>
          <p:nvPr/>
        </p:nvSpPr>
        <p:spPr>
          <a:xfrm>
            <a:off x="6595801" y="1160401"/>
            <a:ext cx="1576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Problem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0EDCA2-E9BE-4C6E-82A8-F8DC2353C316}"/>
              </a:ext>
            </a:extLst>
          </p:cNvPr>
          <p:cNvSpPr/>
          <p:nvPr/>
        </p:nvSpPr>
        <p:spPr>
          <a:xfrm>
            <a:off x="2906351" y="3415482"/>
            <a:ext cx="251921" cy="289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DF3CA7-EDE8-497C-8119-47CE68FF6529}"/>
              </a:ext>
            </a:extLst>
          </p:cNvPr>
          <p:cNvSpPr txBox="1"/>
          <p:nvPr/>
        </p:nvSpPr>
        <p:spPr>
          <a:xfrm>
            <a:off x="47303" y="6137427"/>
            <a:ext cx="6792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Threshold: </a:t>
            </a:r>
            <a:r>
              <a:rPr lang="en-US" sz="1800" b="0" i="0" u="none" strike="noStrike" baseline="0" dirty="0">
                <a:latin typeface="Symbol" panose="05050102010706020507" pitchFamily="18" charset="2"/>
              </a:rPr>
              <a:t>q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= 0.2; learning rate : </a:t>
            </a:r>
            <a:r>
              <a:rPr lang="en-US" sz="2000" b="0" i="0" u="none" strike="noStrike" baseline="0" dirty="0">
                <a:latin typeface="Symbol" panose="05050102010706020507" pitchFamily="18" charset="2"/>
              </a:rPr>
              <a:t>a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= 0.1; activation function : step</a:t>
            </a:r>
            <a:endParaRPr lang="en-US" dirty="0"/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976EEC7-4CA7-475A-B455-83E47F8E3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006"/>
          <a:stretch/>
        </p:blipFill>
        <p:spPr>
          <a:xfrm>
            <a:off x="400285" y="4440469"/>
            <a:ext cx="1940905" cy="11221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D1977BA-F112-4394-9DEA-E613B62334A1}"/>
              </a:ext>
            </a:extLst>
          </p:cNvPr>
          <p:cNvSpPr/>
          <p:nvPr/>
        </p:nvSpPr>
        <p:spPr>
          <a:xfrm>
            <a:off x="400285" y="4411510"/>
            <a:ext cx="251921" cy="289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D41400-5A61-47DC-A69E-BA7280D87CC2}"/>
              </a:ext>
            </a:extLst>
          </p:cNvPr>
          <p:cNvSpPr/>
          <p:nvPr/>
        </p:nvSpPr>
        <p:spPr>
          <a:xfrm>
            <a:off x="3862871" y="3725855"/>
            <a:ext cx="251921" cy="289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8" name="Picture 17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1304F3FE-7352-46B8-84CB-FFA4E64C3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467" y="4670546"/>
            <a:ext cx="2914650" cy="136207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E9C93D3-C6DA-40D0-B90E-18BC4FC5F9CB}"/>
              </a:ext>
            </a:extLst>
          </p:cNvPr>
          <p:cNvSpPr/>
          <p:nvPr/>
        </p:nvSpPr>
        <p:spPr>
          <a:xfrm>
            <a:off x="2657467" y="4567648"/>
            <a:ext cx="251921" cy="289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86F85F-C542-4E51-87DB-A2F10CFDEEC3}"/>
              </a:ext>
            </a:extLst>
          </p:cNvPr>
          <p:cNvSpPr/>
          <p:nvPr/>
        </p:nvSpPr>
        <p:spPr>
          <a:xfrm>
            <a:off x="5365626" y="3185448"/>
            <a:ext cx="251921" cy="289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1" name="Picture 20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EEF04680-4CD5-4644-951B-3C2261848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828" y="3580136"/>
            <a:ext cx="2914650" cy="13620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85887D-4481-46BF-A8B5-CE0DCEEA1784}"/>
              </a:ext>
            </a:extLst>
          </p:cNvPr>
          <p:cNvSpPr txBox="1"/>
          <p:nvPr/>
        </p:nvSpPr>
        <p:spPr>
          <a:xfrm>
            <a:off x="5256549" y="3691310"/>
            <a:ext cx="5641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Step(                ) 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64078B-BC09-4C03-9AA1-2095BF67449E}"/>
              </a:ext>
            </a:extLst>
          </p:cNvPr>
          <p:cNvSpPr/>
          <p:nvPr/>
        </p:nvSpPr>
        <p:spPr>
          <a:xfrm>
            <a:off x="5617547" y="3624213"/>
            <a:ext cx="251921" cy="289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5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5415-8866-4420-B1C7-A7DF0820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perceptron learns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AEFA4-1481-42C8-9782-CC67F6BA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0C500BB-041F-450F-B7E6-3E42EEEE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7" y="3522785"/>
            <a:ext cx="4859169" cy="2470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1506517A-03C3-41B6-B956-7F5A0600D21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56270" y="1444940"/>
              <a:ext cx="6009842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3953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511879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706287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706287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706287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564787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847788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706287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706287">
                      <a:extLst>
                        <a:ext uri="{9D8B030D-6E8A-4147-A177-3AD203B41FA5}">
                          <a16:colId xmlns:a16="http://schemas.microsoft.com/office/drawing/2014/main" val="3964570545"/>
                        </a:ext>
                      </a:extLst>
                    </a:gridCol>
                  </a:tblGrid>
                  <a:tr h="3183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𝐸𝑟𝑟𝑜𝑟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506517A-03C3-41B6-B956-7F5A0600D21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77037157"/>
                  </p:ext>
                </p:extLst>
              </p:nvPr>
            </p:nvGraphicFramePr>
            <p:xfrm>
              <a:off x="456270" y="1444940"/>
              <a:ext cx="6009842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3953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511879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706287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706287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706287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564787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847788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706287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706287">
                      <a:extLst>
                        <a:ext uri="{9D8B030D-6E8A-4147-A177-3AD203B41FA5}">
                          <a16:colId xmlns:a16="http://schemas.microsoft.com/office/drawing/2014/main" val="396457054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9" t="-3333" r="-98681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9524" t="-3333" r="-96904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1724" t="-3333" r="-60172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1724" t="-3333" r="-50172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1724" t="-3333" r="-40172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63441" t="-3333" r="-40107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3885" t="-3333" r="-16834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51724" t="-3333" r="-10172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51724" t="-3333" r="-1724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FD7E22A-EAC5-46E7-9EF9-AA4EC0BBE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17" y="3744927"/>
            <a:ext cx="4629150" cy="581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68687F-1FE9-44B2-B8FB-666098D1B667}"/>
              </a:ext>
            </a:extLst>
          </p:cNvPr>
          <p:cNvSpPr txBox="1"/>
          <p:nvPr/>
        </p:nvSpPr>
        <p:spPr>
          <a:xfrm>
            <a:off x="5822952" y="3484333"/>
            <a:ext cx="2692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Weight 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Updation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4A731F-039B-4DDA-A5D7-857F98BF0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321" y="4639868"/>
            <a:ext cx="4362450" cy="590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40B9E4-05AB-4C9F-B065-83E7C66488D8}"/>
              </a:ext>
            </a:extLst>
          </p:cNvPr>
          <p:cNvSpPr txBox="1"/>
          <p:nvPr/>
        </p:nvSpPr>
        <p:spPr>
          <a:xfrm>
            <a:off x="47303" y="6137427"/>
            <a:ext cx="6792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Threshold: </a:t>
            </a:r>
            <a:r>
              <a:rPr lang="en-US" sz="1800" b="0" i="0" u="none" strike="noStrike" baseline="0" dirty="0">
                <a:latin typeface="Symbol" panose="05050102010706020507" pitchFamily="18" charset="2"/>
              </a:rPr>
              <a:t>q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= 0.2; learning rate : </a:t>
            </a:r>
            <a:r>
              <a:rPr lang="en-US" sz="2000" b="0" i="0" u="none" strike="noStrike" baseline="0" dirty="0">
                <a:latin typeface="Symbol" panose="05050102010706020507" pitchFamily="18" charset="2"/>
              </a:rPr>
              <a:t>a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= 0.1; activation function :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5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C340-D2A9-4C90-9625-54999042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0515600" cy="1325563"/>
          </a:xfrm>
        </p:spPr>
        <p:txBody>
          <a:bodyPr/>
          <a:lstStyle/>
          <a:p>
            <a:r>
              <a:rPr lang="en-US" dirty="0"/>
              <a:t>How a perceptron learns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53C12-7D4F-4FDE-80A0-F16EA484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69A8999-9FB5-420D-BF49-73A7AB7EA1E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66466621"/>
                  </p:ext>
                </p:extLst>
              </p:nvPr>
            </p:nvGraphicFramePr>
            <p:xfrm>
              <a:off x="437222" y="1143635"/>
              <a:ext cx="5144428" cy="5577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674">
                      <a:extLst>
                        <a:ext uri="{9D8B030D-6E8A-4147-A177-3AD203B41FA5}">
                          <a16:colId xmlns:a16="http://schemas.microsoft.com/office/drawing/2014/main" val="2233333153"/>
                        </a:ext>
                      </a:extLst>
                    </a:gridCol>
                    <a:gridCol w="269299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439023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422971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499780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499780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399652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599909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499780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499780">
                      <a:extLst>
                        <a:ext uri="{9D8B030D-6E8A-4147-A177-3AD203B41FA5}">
                          <a16:colId xmlns:a16="http://schemas.microsoft.com/office/drawing/2014/main" val="3964570545"/>
                        </a:ext>
                      </a:extLst>
                    </a:gridCol>
                    <a:gridCol w="499780">
                      <a:extLst>
                        <a:ext uri="{9D8B030D-6E8A-4147-A177-3AD203B41FA5}">
                          <a16:colId xmlns:a16="http://schemas.microsoft.com/office/drawing/2014/main" val="3662045376"/>
                        </a:ext>
                      </a:extLst>
                    </a:gridCol>
                  </a:tblGrid>
                  <a:tr h="8051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Epoch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𝐸𝑟𝑟𝑜𝑟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563604"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220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220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220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  <a:tr h="322060"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598256"/>
                      </a:ext>
                    </a:extLst>
                  </a:tr>
                  <a:tr h="3220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225885"/>
                      </a:ext>
                    </a:extLst>
                  </a:tr>
                  <a:tr h="3220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5635597"/>
                      </a:ext>
                    </a:extLst>
                  </a:tr>
                  <a:tr h="3220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8380870"/>
                      </a:ext>
                    </a:extLst>
                  </a:tr>
                  <a:tr h="322060"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609878"/>
                      </a:ext>
                    </a:extLst>
                  </a:tr>
                  <a:tr h="3220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89736"/>
                      </a:ext>
                    </a:extLst>
                  </a:tr>
                  <a:tr h="3220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2700997"/>
                      </a:ext>
                    </a:extLst>
                  </a:tr>
                  <a:tr h="3220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039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69A8999-9FB5-420D-BF49-73A7AB7EA1E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66466621"/>
                  </p:ext>
                </p:extLst>
              </p:nvPr>
            </p:nvGraphicFramePr>
            <p:xfrm>
              <a:off x="437222" y="1143635"/>
              <a:ext cx="5144428" cy="5577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674">
                      <a:extLst>
                        <a:ext uri="{9D8B030D-6E8A-4147-A177-3AD203B41FA5}">
                          <a16:colId xmlns:a16="http://schemas.microsoft.com/office/drawing/2014/main" val="2233333153"/>
                        </a:ext>
                      </a:extLst>
                    </a:gridCol>
                    <a:gridCol w="269299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439023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422971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499780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499780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399652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599909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499780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499780">
                      <a:extLst>
                        <a:ext uri="{9D8B030D-6E8A-4147-A177-3AD203B41FA5}">
                          <a16:colId xmlns:a16="http://schemas.microsoft.com/office/drawing/2014/main" val="3964570545"/>
                        </a:ext>
                      </a:extLst>
                    </a:gridCol>
                    <a:gridCol w="499780">
                      <a:extLst>
                        <a:ext uri="{9D8B030D-6E8A-4147-A177-3AD203B41FA5}">
                          <a16:colId xmlns:a16="http://schemas.microsoft.com/office/drawing/2014/main" val="366204537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Epoch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5455" t="-3333" r="-1631818" b="-5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0556" t="-3333" r="-897222" b="-5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2754" t="-3333" r="-836232" b="-5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0488" t="-3333" r="-603659" b="-5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5301" t="-3333" r="-496386" b="-5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0769" t="-3333" r="-533846" b="-5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6061" t="-3333" r="-250505" b="-5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31707" t="-3333" r="-202439" b="-5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1707" t="-3333" r="-102439" b="-52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640080"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  <a:tr h="365760"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59825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22588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563559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8380870"/>
                      </a:ext>
                    </a:extLst>
                  </a:tr>
                  <a:tr h="365760"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60987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8973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270099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0397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3" descr="G:\books\Pe_uk\Powerpoint\Negnevitsky\final\ppt\ch07\wmf\Slide07-24.wmf">
            <a:extLst>
              <a:ext uri="{FF2B5EF4-FFF2-40B4-BE49-F238E27FC236}">
                <a16:creationId xmlns:a16="http://schemas.microsoft.com/office/drawing/2014/main" id="{524B4061-E65B-497E-BEE6-C7CE49FB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08" y="1143635"/>
            <a:ext cx="5335392" cy="556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89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E74E-1023-42C7-A015-0896A31C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perceptron learns :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2F8A3-47A4-484B-BD41-DA83D62F8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21EDB-71B3-45E4-A1AD-A7661054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FA0C86D4-616D-4F54-9848-A6DE0FFF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543050"/>
            <a:ext cx="94011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8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3038-C22D-430D-B85E-4ABB575E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7AD4A-DD81-487C-98DF-843ED64F4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CDDDB-DB05-42FE-8AAB-FB6488B8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33C94DC-6B8D-489D-AF64-D33C0BD12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71" y="1609540"/>
            <a:ext cx="94773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9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609600" y="249237"/>
            <a:ext cx="10323600" cy="11432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" sz="3200"/>
              <a:t>About this course</a:t>
            </a:r>
            <a:endParaRPr sz="3200"/>
          </a:p>
        </p:txBody>
      </p:sp>
      <p:sp>
        <p:nvSpPr>
          <p:cNvPr id="386" name="Google Shape;386;p43"/>
          <p:cNvSpPr txBox="1">
            <a:spLocks noGrp="1"/>
          </p:cNvSpPr>
          <p:nvPr>
            <p:ph type="body" idx="1"/>
          </p:nvPr>
        </p:nvSpPr>
        <p:spPr>
          <a:xfrm>
            <a:off x="609599" y="1195754"/>
            <a:ext cx="11079773" cy="50604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t" anchorCtr="0">
            <a:noAutofit/>
          </a:bodyPr>
          <a:lstStyle/>
          <a:p>
            <a:pPr indent="-474121">
              <a:spcBef>
                <a:spcPts val="0"/>
              </a:spcBef>
              <a:buSzPts val="2000"/>
            </a:pPr>
            <a:r>
              <a:rPr lang="en" dirty="0">
                <a:latin typeface="+mn-lt"/>
              </a:rPr>
              <a:t>1st day: lectures + small-scale exercises using colab </a:t>
            </a:r>
            <a:r>
              <a:rPr lang="en" u="sng" dirty="0">
                <a:solidFill>
                  <a:schemeClr val="hlink"/>
                </a:solidFill>
                <a:latin typeface="+mn-lt"/>
              </a:rPr>
              <a:t>notebooks</a:t>
            </a:r>
          </a:p>
          <a:p>
            <a:pPr marL="135464" indent="0">
              <a:spcBef>
                <a:spcPts val="0"/>
              </a:spcBef>
              <a:buSzPts val="2000"/>
              <a:buNone/>
            </a:pPr>
            <a:r>
              <a:rPr lang="en" dirty="0">
                <a:latin typeface="+mn-lt"/>
              </a:rPr>
              <a:t>           1. </a:t>
            </a:r>
            <a:r>
              <a:rPr lang="en-US" dirty="0">
                <a:latin typeface="+mn-lt"/>
              </a:rPr>
              <a:t>Introduction to deep learning and </a:t>
            </a:r>
            <a:r>
              <a:rPr lang="en" dirty="0">
                <a:latin typeface="+mn-lt"/>
              </a:rPr>
              <a:t>ANN and Its excersice</a:t>
            </a:r>
          </a:p>
          <a:p>
            <a:pPr marL="135464" indent="0">
              <a:spcBef>
                <a:spcPts val="0"/>
              </a:spcBef>
              <a:buSzPts val="2000"/>
              <a:buNone/>
            </a:pPr>
            <a:r>
              <a:rPr lang="en" dirty="0">
                <a:latin typeface="+mn-lt"/>
              </a:rPr>
              <a:t>	2. Introduction to Tensorflow</a:t>
            </a:r>
          </a:p>
          <a:p>
            <a:pPr marL="135464" indent="0">
              <a:spcBef>
                <a:spcPts val="0"/>
              </a:spcBef>
              <a:buSzPts val="2000"/>
              <a:buNone/>
            </a:pPr>
            <a:r>
              <a:rPr lang="en" dirty="0">
                <a:latin typeface="+mn-lt"/>
              </a:rPr>
              <a:t>	3. CNN</a:t>
            </a:r>
          </a:p>
          <a:p>
            <a:pPr marL="478364" indent="-342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2nd day: lectures + excersices using colab</a:t>
            </a:r>
          </a:p>
          <a:p>
            <a:pPr marL="135464" indent="0">
              <a:spcBef>
                <a:spcPts val="0"/>
              </a:spcBef>
              <a:buSzPts val="2000"/>
              <a:buNone/>
            </a:pPr>
            <a:r>
              <a:rPr lang="en" dirty="0">
                <a:latin typeface="+mn-lt"/>
              </a:rPr>
              <a:t>             1. CNN excersice</a:t>
            </a:r>
          </a:p>
          <a:p>
            <a:pPr marL="135464" indent="0">
              <a:spcBef>
                <a:spcPts val="0"/>
              </a:spcBef>
              <a:buSzPts val="2000"/>
              <a:buNone/>
            </a:pPr>
            <a:r>
              <a:rPr lang="en" dirty="0">
                <a:latin typeface="+mn-lt"/>
              </a:rPr>
              <a:t>	  2. Graph Neural Network</a:t>
            </a:r>
          </a:p>
          <a:p>
            <a:pPr marL="135464" indent="0">
              <a:spcBef>
                <a:spcPts val="0"/>
              </a:spcBef>
              <a:buSzPts val="2000"/>
              <a:buNone/>
            </a:pPr>
            <a:r>
              <a:rPr lang="en" dirty="0">
                <a:latin typeface="+mn-lt"/>
              </a:rPr>
              <a:t>	  3. RNN+LSTM and its excersice </a:t>
            </a:r>
          </a:p>
          <a:p>
            <a:pPr marL="478364" indent="-342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" dirty="0">
                <a:latin typeface="+mn-lt"/>
              </a:rPr>
              <a:t> 3</a:t>
            </a:r>
            <a:r>
              <a:rPr lang="en" baseline="30000" dirty="0">
                <a:latin typeface="+mn-lt"/>
              </a:rPr>
              <a:t>rd</a:t>
            </a:r>
            <a:r>
              <a:rPr lang="en" dirty="0">
                <a:latin typeface="+mn-lt"/>
              </a:rPr>
              <a:t>   day: lectures + excersices using colab</a:t>
            </a:r>
          </a:p>
          <a:p>
            <a:pPr marL="135464" indent="0">
              <a:spcBef>
                <a:spcPts val="0"/>
              </a:spcBef>
              <a:buSzPts val="2000"/>
              <a:buNone/>
            </a:pPr>
            <a:r>
              <a:rPr lang="en" dirty="0">
                <a:latin typeface="+mn-lt"/>
              </a:rPr>
              <a:t>              1- Unsupervised Learning</a:t>
            </a:r>
          </a:p>
          <a:p>
            <a:pPr marL="135464" indent="0">
              <a:spcBef>
                <a:spcPts val="0"/>
              </a:spcBef>
              <a:buSzPts val="2000"/>
              <a:buNone/>
            </a:pPr>
            <a:r>
              <a:rPr lang="en" dirty="0">
                <a:latin typeface="+mn-lt"/>
              </a:rPr>
              <a:t>              2- Reinforcement Learning </a:t>
            </a:r>
            <a:endParaRPr dirty="0">
              <a:latin typeface="+mn-lt"/>
            </a:endParaRPr>
          </a:p>
          <a:p>
            <a:pPr indent="-474121">
              <a:spcBef>
                <a:spcPts val="0"/>
              </a:spcBef>
              <a:buSzPts val="2000"/>
            </a:pPr>
            <a:r>
              <a:rPr lang="en-US" sz="2667" dirty="0"/>
              <a:t>https://github.com/Neha-Baranwal/Deep_Learning_Workshop</a:t>
            </a:r>
            <a:endParaRPr sz="266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FF17-0BE3-41A2-9C33-BEACC157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93" y="113998"/>
            <a:ext cx="10515600" cy="1325563"/>
          </a:xfrm>
        </p:spPr>
        <p:txBody>
          <a:bodyPr/>
          <a:lstStyle/>
          <a:p>
            <a:r>
              <a:rPr lang="en-US" dirty="0"/>
              <a:t>Multi Layer Perceptron: Weight </a:t>
            </a:r>
            <a:r>
              <a:rPr lang="en-US" dirty="0" err="1"/>
              <a:t>Updation</a:t>
            </a:r>
            <a:endParaRPr lang="en-US" dirty="0"/>
          </a:p>
        </p:txBody>
      </p:sp>
      <p:pic>
        <p:nvPicPr>
          <p:cNvPr id="10" name="Content Placeholder 9" descr="A close-up of numbers&#10;&#10;Description automatically generated with low confidence">
            <a:extLst>
              <a:ext uri="{FF2B5EF4-FFF2-40B4-BE49-F238E27FC236}">
                <a16:creationId xmlns:a16="http://schemas.microsoft.com/office/drawing/2014/main" id="{2DC3DA18-DE7E-4548-A13B-03B1AA916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771" y="3159407"/>
            <a:ext cx="3676650" cy="5143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7A52F-5BF3-4EF8-B8AE-769AC27A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Picture 13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9AD8AB5D-5424-4E65-BFB3-7783E706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51" y="3929055"/>
            <a:ext cx="4981575" cy="56197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9E15B00-23C7-4D36-99AB-7C8AD6321E04}"/>
              </a:ext>
            </a:extLst>
          </p:cNvPr>
          <p:cNvCxnSpPr>
            <a:stCxn id="10" idx="1"/>
            <a:endCxn id="14" idx="1"/>
          </p:cNvCxnSpPr>
          <p:nvPr/>
        </p:nvCxnSpPr>
        <p:spPr>
          <a:xfrm rot="10800000" flipV="1">
            <a:off x="724451" y="3416581"/>
            <a:ext cx="59320" cy="793461"/>
          </a:xfrm>
          <a:prstGeom prst="bentConnector3">
            <a:avLst>
              <a:gd name="adj1" fmla="val 48536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3703F957-F2A6-4150-B7AD-9C4E28E4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4" y="1525923"/>
            <a:ext cx="7400925" cy="1390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153850-F871-4550-83B3-AD17207C533B}"/>
              </a:ext>
            </a:extLst>
          </p:cNvPr>
          <p:cNvSpPr txBox="1"/>
          <p:nvPr/>
        </p:nvSpPr>
        <p:spPr>
          <a:xfrm>
            <a:off x="401867" y="1710812"/>
            <a:ext cx="2692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Neuron out at layer “k”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EA4044-6B8B-4757-9738-1281FF4E367C}"/>
              </a:ext>
            </a:extLst>
          </p:cNvPr>
          <p:cNvSpPr txBox="1"/>
          <p:nvPr/>
        </p:nvSpPr>
        <p:spPr>
          <a:xfrm>
            <a:off x="702680" y="2900021"/>
            <a:ext cx="2692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Error at layer “k”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3FE6C3-A1E5-4F53-BE00-F67D5E6AD4AC}"/>
              </a:ext>
            </a:extLst>
          </p:cNvPr>
          <p:cNvSpPr txBox="1"/>
          <p:nvPr/>
        </p:nvSpPr>
        <p:spPr>
          <a:xfrm>
            <a:off x="702680" y="3625391"/>
            <a:ext cx="357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Error gradient at layer “k”</a:t>
            </a:r>
            <a:endParaRPr lang="en-US" dirty="0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C5EC5EB4-F19C-4F1A-B12A-D2289BC8D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" y="4630381"/>
            <a:ext cx="4010025" cy="647700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6769A2D3-10F4-41CD-B813-469E4C83B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81" y="5579182"/>
            <a:ext cx="5114925" cy="5810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804ACD-54D8-4DA8-8B6A-C26CC53424DF}"/>
              </a:ext>
            </a:extLst>
          </p:cNvPr>
          <p:cNvSpPr txBox="1"/>
          <p:nvPr/>
        </p:nvSpPr>
        <p:spPr>
          <a:xfrm>
            <a:off x="702681" y="4400329"/>
            <a:ext cx="357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Change in weight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08F516-6FE5-4B08-8AB1-26761C06F7F4}"/>
              </a:ext>
            </a:extLst>
          </p:cNvPr>
          <p:cNvSpPr txBox="1"/>
          <p:nvPr/>
        </p:nvSpPr>
        <p:spPr>
          <a:xfrm>
            <a:off x="632149" y="53441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Weight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Updation</a:t>
            </a:r>
            <a:endParaRPr lang="en-US" dirty="0"/>
          </a:p>
        </p:txBody>
      </p:sp>
      <p:pic>
        <p:nvPicPr>
          <p:cNvPr id="34" name="Picture 33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620628B6-CF87-4464-BA6A-2EA94ED6D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570" y="3811315"/>
            <a:ext cx="5185216" cy="8190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0847D8-8121-42EA-9E22-1C57E6B2526B}"/>
              </a:ext>
            </a:extLst>
          </p:cNvPr>
          <p:cNvSpPr txBox="1"/>
          <p:nvPr/>
        </p:nvSpPr>
        <p:spPr>
          <a:xfrm>
            <a:off x="6310604" y="3645773"/>
            <a:ext cx="357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Error gradient at layer “j”</a:t>
            </a:r>
            <a:endParaRPr lang="en-US" dirty="0"/>
          </a:p>
        </p:txBody>
      </p:sp>
      <p:pic>
        <p:nvPicPr>
          <p:cNvPr id="37" name="Picture 36" descr="Letter&#10;&#10;Description automatically generated with medium confidence">
            <a:extLst>
              <a:ext uri="{FF2B5EF4-FFF2-40B4-BE49-F238E27FC236}">
                <a16:creationId xmlns:a16="http://schemas.microsoft.com/office/drawing/2014/main" id="{5441BF17-6E89-455F-8C36-A51CFB4A33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0570" y="4716743"/>
            <a:ext cx="4229100" cy="7048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033C6EC-EF36-4AD4-B856-CF8C1B9057B4}"/>
              </a:ext>
            </a:extLst>
          </p:cNvPr>
          <p:cNvSpPr txBox="1"/>
          <p:nvPr/>
        </p:nvSpPr>
        <p:spPr>
          <a:xfrm>
            <a:off x="6310604" y="4536028"/>
            <a:ext cx="357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Change in weight</a:t>
            </a:r>
            <a:endParaRPr lang="en-US" dirty="0"/>
          </a:p>
        </p:txBody>
      </p:sp>
      <p:pic>
        <p:nvPicPr>
          <p:cNvPr id="40" name="Picture 39" descr="Text&#10;&#10;Description automatically generated with low confidence">
            <a:extLst>
              <a:ext uri="{FF2B5EF4-FFF2-40B4-BE49-F238E27FC236}">
                <a16:creationId xmlns:a16="http://schemas.microsoft.com/office/drawing/2014/main" id="{DBFB5116-58C0-4204-8D95-7D79C7DF88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8818" y="5457208"/>
            <a:ext cx="4600575" cy="7048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B015C5E-A3F0-43BD-A055-825BDC3B45D7}"/>
              </a:ext>
            </a:extLst>
          </p:cNvPr>
          <p:cNvSpPr txBox="1"/>
          <p:nvPr/>
        </p:nvSpPr>
        <p:spPr>
          <a:xfrm>
            <a:off x="6310604" y="531052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Weight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Updation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0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4727-878D-4AB8-BB21-D92893E6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27" y="113549"/>
            <a:ext cx="10515600" cy="1325563"/>
          </a:xfrm>
        </p:spPr>
        <p:txBody>
          <a:bodyPr/>
          <a:lstStyle/>
          <a:p>
            <a:r>
              <a:rPr lang="en-US" dirty="0"/>
              <a:t>XOR Problem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1BC25-22AA-486F-A425-F5AA2045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FE4C91F-BEA3-47D7-AFAD-19D16F1D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47" y="3090963"/>
            <a:ext cx="5136106" cy="3438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E934E06-8CC6-4626-840F-CDFE30EB9A8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84727" y="1425070"/>
              <a:ext cx="11889091" cy="16405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700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410925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433470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2495385846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3653749699"/>
                        </a:ext>
                      </a:extLst>
                    </a:gridCol>
                    <a:gridCol w="552718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1208855317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2942366039"/>
                        </a:ext>
                      </a:extLst>
                    </a:gridCol>
                    <a:gridCol w="460606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9095812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59965393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83834438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19154277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085122479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64302049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5078806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01226911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17778695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73748615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3350249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189966291"/>
                        </a:ext>
                      </a:extLst>
                    </a:gridCol>
                    <a:gridCol w="488239">
                      <a:extLst>
                        <a:ext uri="{9D8B030D-6E8A-4147-A177-3AD203B41FA5}">
                          <a16:colId xmlns:a16="http://schemas.microsoft.com/office/drawing/2014/main" val="3674008083"/>
                        </a:ext>
                      </a:extLst>
                    </a:gridCol>
                  </a:tblGrid>
                  <a:tr h="3183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E934E06-8CC6-4626-840F-CDFE30EB9A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87484699"/>
                  </p:ext>
                </p:extLst>
              </p:nvPr>
            </p:nvGraphicFramePr>
            <p:xfrm>
              <a:off x="184727" y="1425070"/>
              <a:ext cx="11889091" cy="16405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700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410925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433470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2495385846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3653749699"/>
                        </a:ext>
                      </a:extLst>
                    </a:gridCol>
                    <a:gridCol w="552718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1208855317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2942366039"/>
                        </a:ext>
                      </a:extLst>
                    </a:gridCol>
                    <a:gridCol w="460606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9095812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59965393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83834438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19154277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085122479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64302049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5078806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01226911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17778695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73748615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3350249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189966291"/>
                        </a:ext>
                      </a:extLst>
                    </a:gridCol>
                    <a:gridCol w="488239">
                      <a:extLst>
                        <a:ext uri="{9D8B030D-6E8A-4147-A177-3AD203B41FA5}">
                          <a16:colId xmlns:a16="http://schemas.microsoft.com/office/drawing/2014/main" val="3674008083"/>
                        </a:ext>
                      </a:extLst>
                    </a:gridCol>
                  </a:tblGrid>
                  <a:tr h="367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1667" r="-257534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448" t="-1667" r="-270597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833" t="-1667" r="-241805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9620" t="-1667" r="-2103797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5000" t="-1667" r="-19775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5000" t="-1667" r="-18775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6703" t="-1667" r="-1550549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5195" t="-1667" r="-17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5195" t="-1667" r="-16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5195" t="-1667" r="-15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8421" t="-1667" r="-14526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75949" t="-1667" r="-1297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91026" t="-1667" r="-1214103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4684" t="-1667" r="-1098734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308" t="-1667" r="-1012821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3418" t="-1667" r="-9000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73418" t="-1667" r="-8000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4872" t="-1667" r="-71025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72152" t="-1667" r="-60126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6154" t="-1667" r="-508974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70886" t="-1667" r="-4025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0886" t="-1667" r="-3025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718" t="-1667" r="-20641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69620" t="-1667" r="-103797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0000" t="-1667" r="-2500" b="-3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D6D1C5F-B218-45CD-BBC1-0D1B04DA95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57"/>
          <a:stretch/>
        </p:blipFill>
        <p:spPr>
          <a:xfrm>
            <a:off x="5525953" y="3146948"/>
            <a:ext cx="4961655" cy="403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637EB8-4460-4FDD-BD94-CC03C9799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55"/>
          <a:stretch/>
        </p:blipFill>
        <p:spPr>
          <a:xfrm>
            <a:off x="10487608" y="3104848"/>
            <a:ext cx="799509" cy="403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2E85D3-F7DA-458C-BF41-7552635058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2763" b="-4473"/>
          <a:stretch/>
        </p:blipFill>
        <p:spPr>
          <a:xfrm>
            <a:off x="5525354" y="3589369"/>
            <a:ext cx="4961655" cy="403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7FCE74-E3AF-4541-8BDC-06AE0D07F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43" t="-4472"/>
          <a:stretch/>
        </p:blipFill>
        <p:spPr>
          <a:xfrm>
            <a:off x="10440353" y="3489345"/>
            <a:ext cx="799509" cy="403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55D9B2-1DEB-4D1A-AD58-D5400F045A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5829" r="12304" b="1"/>
          <a:stretch/>
        </p:blipFill>
        <p:spPr>
          <a:xfrm>
            <a:off x="5525353" y="3931765"/>
            <a:ext cx="5204851" cy="4836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F15596-6C88-4171-8F0D-51EAF0F275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308"/>
          <a:stretch/>
        </p:blipFill>
        <p:spPr>
          <a:xfrm>
            <a:off x="10729992" y="3850403"/>
            <a:ext cx="753278" cy="457017"/>
          </a:xfrm>
          <a:prstGeom prst="rect">
            <a:avLst/>
          </a:prstGeom>
        </p:spPr>
      </p:pic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FA284C81-4462-4010-8363-D0C122B63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6606" y="4383100"/>
            <a:ext cx="48863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41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4727-878D-4AB8-BB21-D92893E6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25" y="58826"/>
            <a:ext cx="10515600" cy="1325563"/>
          </a:xfrm>
        </p:spPr>
        <p:txBody>
          <a:bodyPr/>
          <a:lstStyle/>
          <a:p>
            <a:r>
              <a:rPr lang="en-US" dirty="0"/>
              <a:t>XOR Problem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1BC25-22AA-486F-A425-F5AA2045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FE4C91F-BEA3-47D7-AFAD-19D16F1D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9" y="3090963"/>
            <a:ext cx="5136106" cy="3438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E934E06-8CC6-4626-840F-CDFE30EB9A8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84727" y="1425070"/>
              <a:ext cx="11889091" cy="16405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700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410925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433470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2495385846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3653749699"/>
                        </a:ext>
                      </a:extLst>
                    </a:gridCol>
                    <a:gridCol w="552718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1208855317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2942366039"/>
                        </a:ext>
                      </a:extLst>
                    </a:gridCol>
                    <a:gridCol w="460606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9095812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59965393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83834438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19154277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085122479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64302049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5078806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01226911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17778695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73748615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3350249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189966291"/>
                        </a:ext>
                      </a:extLst>
                    </a:gridCol>
                    <a:gridCol w="488239">
                      <a:extLst>
                        <a:ext uri="{9D8B030D-6E8A-4147-A177-3AD203B41FA5}">
                          <a16:colId xmlns:a16="http://schemas.microsoft.com/office/drawing/2014/main" val="3674008083"/>
                        </a:ext>
                      </a:extLst>
                    </a:gridCol>
                  </a:tblGrid>
                  <a:tr h="3183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E934E06-8CC6-4626-840F-CDFE30EB9A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1617863"/>
                  </p:ext>
                </p:extLst>
              </p:nvPr>
            </p:nvGraphicFramePr>
            <p:xfrm>
              <a:off x="184727" y="1425070"/>
              <a:ext cx="11889091" cy="16405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700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410925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433470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2495385846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3653749699"/>
                        </a:ext>
                      </a:extLst>
                    </a:gridCol>
                    <a:gridCol w="552718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1208855317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2942366039"/>
                        </a:ext>
                      </a:extLst>
                    </a:gridCol>
                    <a:gridCol w="460606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9095812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59965393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83834438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19154277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085122479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64302049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5078806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01226911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17778695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73748615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3350249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189966291"/>
                        </a:ext>
                      </a:extLst>
                    </a:gridCol>
                    <a:gridCol w="488239">
                      <a:extLst>
                        <a:ext uri="{9D8B030D-6E8A-4147-A177-3AD203B41FA5}">
                          <a16:colId xmlns:a16="http://schemas.microsoft.com/office/drawing/2014/main" val="3674008083"/>
                        </a:ext>
                      </a:extLst>
                    </a:gridCol>
                  </a:tblGrid>
                  <a:tr h="367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1667" r="-257534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448" t="-1667" r="-270597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833" t="-1667" r="-241805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9620" t="-1667" r="-2103797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5000" t="-1667" r="-19775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5000" t="-1667" r="-18775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6703" t="-1667" r="-1550549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5195" t="-1667" r="-17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5195" t="-1667" r="-16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5195" t="-1667" r="-15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8421" t="-1667" r="-14526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75949" t="-1667" r="-1297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91026" t="-1667" r="-1214103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4684" t="-1667" r="-1098734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308" t="-1667" r="-1012821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3418" t="-1667" r="-9000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73418" t="-1667" r="-8000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4872" t="-1667" r="-71025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72152" t="-1667" r="-60126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6154" t="-1667" r="-508974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70886" t="-1667" r="-4025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0886" t="-1667" r="-3025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718" t="-1667" r="-20641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69620" t="-1667" r="-103797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0000" t="-1667" r="-2500" b="-3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62214AA-E59E-455D-87E9-15EB25134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26"/>
          <a:stretch/>
        </p:blipFill>
        <p:spPr>
          <a:xfrm>
            <a:off x="5079881" y="3146948"/>
            <a:ext cx="5585010" cy="4724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9AFBBA-59D3-4112-A8A7-4ACED1DCE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65"/>
          <a:stretch/>
        </p:blipFill>
        <p:spPr>
          <a:xfrm>
            <a:off x="10606695" y="3146947"/>
            <a:ext cx="1212471" cy="472460"/>
          </a:xfrm>
          <a:prstGeom prst="rect">
            <a:avLst/>
          </a:prstGeom>
        </p:spPr>
      </p:pic>
      <p:pic>
        <p:nvPicPr>
          <p:cNvPr id="12" name="Picture 11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D309F098-EF6E-413C-ADDB-DEF627E42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025" y="3700767"/>
            <a:ext cx="6347141" cy="1188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01C8DF-7734-4095-A97A-2CA78F4B7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953" y="5061808"/>
            <a:ext cx="6821213" cy="7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42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4727-878D-4AB8-BB21-D92893E6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8" y="136525"/>
            <a:ext cx="10515600" cy="1325563"/>
          </a:xfrm>
        </p:spPr>
        <p:txBody>
          <a:bodyPr/>
          <a:lstStyle/>
          <a:p>
            <a:r>
              <a:rPr lang="en-US" dirty="0"/>
              <a:t>XOR Problem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1BC25-22AA-486F-A425-F5AA2045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FE4C91F-BEA3-47D7-AFAD-19D16F1D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9" y="3090963"/>
            <a:ext cx="5136106" cy="3438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E934E06-8CC6-4626-840F-CDFE30EB9A8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84727" y="1425070"/>
              <a:ext cx="11889091" cy="16405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700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410925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433470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2495385846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3653749699"/>
                        </a:ext>
                      </a:extLst>
                    </a:gridCol>
                    <a:gridCol w="552718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1208855317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2942366039"/>
                        </a:ext>
                      </a:extLst>
                    </a:gridCol>
                    <a:gridCol w="460606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9095812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59965393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83834438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19154277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085122479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64302049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5078806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01226911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17778695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73748615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3350249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189966291"/>
                        </a:ext>
                      </a:extLst>
                    </a:gridCol>
                    <a:gridCol w="488239">
                      <a:extLst>
                        <a:ext uri="{9D8B030D-6E8A-4147-A177-3AD203B41FA5}">
                          <a16:colId xmlns:a16="http://schemas.microsoft.com/office/drawing/2014/main" val="3674008083"/>
                        </a:ext>
                      </a:extLst>
                    </a:gridCol>
                  </a:tblGrid>
                  <a:tr h="3183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E934E06-8CC6-4626-840F-CDFE30EB9A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56640690"/>
                  </p:ext>
                </p:extLst>
              </p:nvPr>
            </p:nvGraphicFramePr>
            <p:xfrm>
              <a:off x="184727" y="1425070"/>
              <a:ext cx="11889091" cy="16405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700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410925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433470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2495385846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3653749699"/>
                        </a:ext>
                      </a:extLst>
                    </a:gridCol>
                    <a:gridCol w="552718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1208855317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2942366039"/>
                        </a:ext>
                      </a:extLst>
                    </a:gridCol>
                    <a:gridCol w="460606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9095812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59965393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83834438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19154277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085122479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64302049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5078806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01226911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17778695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73748615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3350249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189966291"/>
                        </a:ext>
                      </a:extLst>
                    </a:gridCol>
                    <a:gridCol w="488239">
                      <a:extLst>
                        <a:ext uri="{9D8B030D-6E8A-4147-A177-3AD203B41FA5}">
                          <a16:colId xmlns:a16="http://schemas.microsoft.com/office/drawing/2014/main" val="3674008083"/>
                        </a:ext>
                      </a:extLst>
                    </a:gridCol>
                  </a:tblGrid>
                  <a:tr h="367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1667" r="-257534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448" t="-1667" r="-270597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833" t="-1667" r="-241805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9620" t="-1667" r="-2103797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5000" t="-1667" r="-19775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5000" t="-1667" r="-18775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6703" t="-1667" r="-1550549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5195" t="-1667" r="-17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5195" t="-1667" r="-16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5195" t="-1667" r="-15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8421" t="-1667" r="-14526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75949" t="-1667" r="-1297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91026" t="-1667" r="-1214103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4684" t="-1667" r="-1098734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308" t="-1667" r="-1012821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3418" t="-1667" r="-9000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73418" t="-1667" r="-8000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4872" t="-1667" r="-71025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72152" t="-1667" r="-60126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6154" t="-1667" r="-508974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70886" t="-1667" r="-4025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0886" t="-1667" r="-3025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718" t="-1667" r="-20641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69620" t="-1667" r="-103797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0000" t="-1667" r="-2500" b="-3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965CCCD-F5E6-484E-8113-4B21572C9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340" y="3271617"/>
            <a:ext cx="63341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78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4727-878D-4AB8-BB21-D92893E6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05" y="70585"/>
            <a:ext cx="10515600" cy="1325563"/>
          </a:xfrm>
        </p:spPr>
        <p:txBody>
          <a:bodyPr/>
          <a:lstStyle/>
          <a:p>
            <a:r>
              <a:rPr lang="en-US" dirty="0"/>
              <a:t>XOR Problem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1BC25-22AA-486F-A425-F5AA2045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FE4C91F-BEA3-47D7-AFAD-19D16F1D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9" y="3090963"/>
            <a:ext cx="5136106" cy="3438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E934E06-8CC6-4626-840F-CDFE30EB9A8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84727" y="1425070"/>
              <a:ext cx="11889091" cy="16405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700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410925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433470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2495385846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3653749699"/>
                        </a:ext>
                      </a:extLst>
                    </a:gridCol>
                    <a:gridCol w="552718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1208855317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2942366039"/>
                        </a:ext>
                      </a:extLst>
                    </a:gridCol>
                    <a:gridCol w="460606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9095812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59965393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83834438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19154277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085122479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64302049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5078806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01226911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17778695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73748615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3350249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189966291"/>
                        </a:ext>
                      </a:extLst>
                    </a:gridCol>
                    <a:gridCol w="488239">
                      <a:extLst>
                        <a:ext uri="{9D8B030D-6E8A-4147-A177-3AD203B41FA5}">
                          <a16:colId xmlns:a16="http://schemas.microsoft.com/office/drawing/2014/main" val="3674008083"/>
                        </a:ext>
                      </a:extLst>
                    </a:gridCol>
                  </a:tblGrid>
                  <a:tr h="3183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-.09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E934E06-8CC6-4626-840F-CDFE30EB9A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25746100"/>
                  </p:ext>
                </p:extLst>
              </p:nvPr>
            </p:nvGraphicFramePr>
            <p:xfrm>
              <a:off x="184727" y="1425070"/>
              <a:ext cx="11889091" cy="16405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700">
                      <a:extLst>
                        <a:ext uri="{9D8B030D-6E8A-4147-A177-3AD203B41FA5}">
                          <a16:colId xmlns:a16="http://schemas.microsoft.com/office/drawing/2014/main" val="2513704873"/>
                        </a:ext>
                      </a:extLst>
                    </a:gridCol>
                    <a:gridCol w="410925">
                      <a:extLst>
                        <a:ext uri="{9D8B030D-6E8A-4147-A177-3AD203B41FA5}">
                          <a16:colId xmlns:a16="http://schemas.microsoft.com/office/drawing/2014/main" val="680949089"/>
                        </a:ext>
                      </a:extLst>
                    </a:gridCol>
                    <a:gridCol w="433470">
                      <a:extLst>
                        <a:ext uri="{9D8B030D-6E8A-4147-A177-3AD203B41FA5}">
                          <a16:colId xmlns:a16="http://schemas.microsoft.com/office/drawing/2014/main" val="1633031765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502815919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2495385846"/>
                        </a:ext>
                      </a:extLst>
                    </a:gridCol>
                    <a:gridCol w="487221">
                      <a:extLst>
                        <a:ext uri="{9D8B030D-6E8A-4147-A177-3AD203B41FA5}">
                          <a16:colId xmlns:a16="http://schemas.microsoft.com/office/drawing/2014/main" val="3653749699"/>
                        </a:ext>
                      </a:extLst>
                    </a:gridCol>
                    <a:gridCol w="552718">
                      <a:extLst>
                        <a:ext uri="{9D8B030D-6E8A-4147-A177-3AD203B41FA5}">
                          <a16:colId xmlns:a16="http://schemas.microsoft.com/office/drawing/2014/main" val="506573989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4157594261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1208855317"/>
                        </a:ext>
                      </a:extLst>
                    </a:gridCol>
                    <a:gridCol w="469815">
                      <a:extLst>
                        <a:ext uri="{9D8B030D-6E8A-4147-A177-3AD203B41FA5}">
                          <a16:colId xmlns:a16="http://schemas.microsoft.com/office/drawing/2014/main" val="2942366039"/>
                        </a:ext>
                      </a:extLst>
                    </a:gridCol>
                    <a:gridCol w="460606">
                      <a:extLst>
                        <a:ext uri="{9D8B030D-6E8A-4147-A177-3AD203B41FA5}">
                          <a16:colId xmlns:a16="http://schemas.microsoft.com/office/drawing/2014/main" val="67622141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67078657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9095812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59965393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83834438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191542777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085122479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643020492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5078806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01226911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017778695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3737486150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1033502498"/>
                        </a:ext>
                      </a:extLst>
                    </a:gridCol>
                    <a:gridCol w="479025">
                      <a:extLst>
                        <a:ext uri="{9D8B030D-6E8A-4147-A177-3AD203B41FA5}">
                          <a16:colId xmlns:a16="http://schemas.microsoft.com/office/drawing/2014/main" val="2189966291"/>
                        </a:ext>
                      </a:extLst>
                    </a:gridCol>
                    <a:gridCol w="488239">
                      <a:extLst>
                        <a:ext uri="{9D8B030D-6E8A-4147-A177-3AD203B41FA5}">
                          <a16:colId xmlns:a16="http://schemas.microsoft.com/office/drawing/2014/main" val="3674008083"/>
                        </a:ext>
                      </a:extLst>
                    </a:gridCol>
                  </a:tblGrid>
                  <a:tr h="367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70" t="-1667" r="-257534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448" t="-1667" r="-270597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5833" t="-1667" r="-241805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9620" t="-1667" r="-2103797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5000" t="-1667" r="-19775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5000" t="-1667" r="-18775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6703" t="-1667" r="-1550549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5195" t="-1667" r="-17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5195" t="-1667" r="-16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5195" t="-1667" r="-1532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8421" t="-1667" r="-14526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75949" t="-1667" r="-129746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91026" t="-1667" r="-1214103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4684" t="-1667" r="-1098734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308" t="-1667" r="-1012821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3418" t="-1667" r="-9000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73418" t="-1667" r="-80000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94872" t="-1667" r="-71025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72152" t="-1667" r="-601266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6154" t="-1667" r="-508974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70886" t="-1667" r="-4025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0886" t="-1667" r="-302532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718" t="-1667" r="-206410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69620" t="-1667" r="-103797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0000" t="-1667" r="-2500" b="-3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129239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-.09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-1.2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3958853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18074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511668"/>
                      </a:ext>
                    </a:extLst>
                  </a:tr>
                  <a:tr h="3183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282386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020D3C1-7D13-4AEF-9550-CB8E8712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350" y="3179841"/>
            <a:ext cx="5281127" cy="30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64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9F2C-262B-44FD-BC47-84F1B0B3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92565"/>
            <a:ext cx="10515600" cy="1325563"/>
          </a:xfrm>
        </p:spPr>
        <p:txBody>
          <a:bodyPr/>
          <a:lstStyle/>
          <a:p>
            <a:r>
              <a:rPr lang="en-US" dirty="0"/>
              <a:t>XOR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24283-2906-40B1-9F38-C0D58D1AC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2321C-43C6-4F05-A3E1-292A1AA9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787D0B1-C621-46D1-8B21-3CF8A68A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8" y="1609540"/>
            <a:ext cx="5509086" cy="437305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8AD512A-46B1-4CD5-9533-43F6C18B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2395"/>
            <a:ext cx="5211058" cy="20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4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8A41-049B-4FB8-BBC3-62040DD6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19" y="0"/>
            <a:ext cx="10515600" cy="1325563"/>
          </a:xfrm>
        </p:spPr>
        <p:txBody>
          <a:bodyPr/>
          <a:lstStyle/>
          <a:p>
            <a:r>
              <a:rPr lang="en-US" dirty="0"/>
              <a:t>XOR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295B5-5980-4982-AAB2-A4E498E7E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1373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a) Decision boundary created by hidden neuron 3</a:t>
            </a:r>
          </a:p>
          <a:p>
            <a:r>
              <a:rPr lang="en-US" dirty="0"/>
              <a:t>b) Decision boundary created by hidden neuron 4</a:t>
            </a:r>
          </a:p>
          <a:p>
            <a:r>
              <a:rPr lang="en-US" dirty="0"/>
              <a:t>c) Decision boundary created by output neuron 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50C6B-EC15-49DC-BECD-4668A723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37557FD-FD91-4EED-9B9F-2981BD49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162696"/>
            <a:ext cx="94202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28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Further resources</a:t>
            </a:r>
            <a:endParaRPr/>
          </a:p>
        </p:txBody>
      </p:sp>
      <p:sp>
        <p:nvSpPr>
          <p:cNvPr id="392" name="Google Shape;392;p44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8190800" cy="516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91054">
              <a:buSzPts val="2200"/>
            </a:pPr>
            <a:r>
              <a:rPr lang="en" sz="2667"/>
              <a:t>This course is largely “inspired by”:</a:t>
            </a:r>
            <a:br>
              <a:rPr lang="en" sz="2667"/>
            </a:br>
            <a:r>
              <a:rPr lang="en" sz="2667"/>
              <a:t>“Deep Learning with Python” by François Chollet</a:t>
            </a:r>
            <a:endParaRPr sz="2667"/>
          </a:p>
          <a:p>
            <a:pPr indent="-491054">
              <a:spcBef>
                <a:spcPts val="1333"/>
              </a:spcBef>
              <a:buSzPts val="2200"/>
            </a:pPr>
            <a:r>
              <a:rPr lang="en" sz="2667"/>
              <a:t>Recommended textbook:</a:t>
            </a:r>
            <a:br>
              <a:rPr lang="en" sz="2667"/>
            </a:br>
            <a:r>
              <a:rPr lang="en" sz="2667" u="sng">
                <a:solidFill>
                  <a:schemeClr val="hlink"/>
                </a:solidFill>
                <a:hlinkClick r:id="rId3"/>
              </a:rPr>
              <a:t>“Deep learning”</a:t>
            </a:r>
            <a:r>
              <a:rPr lang="en" sz="2667"/>
              <a:t> by Goodfellow, Bengio, Courville</a:t>
            </a:r>
            <a:endParaRPr sz="2667"/>
          </a:p>
          <a:p>
            <a:pPr indent="-491054">
              <a:spcBef>
                <a:spcPts val="1333"/>
              </a:spcBef>
              <a:buSzPts val="2200"/>
            </a:pPr>
            <a:r>
              <a:rPr lang="en" sz="2667"/>
              <a:t>Lots of further material available online, e.g.:</a:t>
            </a:r>
            <a:br>
              <a:rPr lang="en" sz="2667"/>
            </a:br>
            <a:r>
              <a:rPr lang="en" sz="1867" u="sng">
                <a:solidFill>
                  <a:schemeClr val="hlink"/>
                </a:solidFill>
                <a:hlinkClick r:id="rId4"/>
              </a:rPr>
              <a:t>https://github.com/oxford-cs-deepnlp-2017/lectures</a:t>
            </a:r>
            <a:r>
              <a:rPr lang="en" sz="1867"/>
              <a:t> </a:t>
            </a:r>
            <a:br>
              <a:rPr lang="en" sz="1867"/>
            </a:br>
            <a:r>
              <a:rPr lang="en" sz="1867" u="sng">
                <a:solidFill>
                  <a:schemeClr val="hlink"/>
                </a:solidFill>
                <a:hlinkClick r:id="rId5"/>
              </a:rPr>
              <a:t>http://cs231n.stanford.edu/</a:t>
            </a:r>
            <a:r>
              <a:rPr lang="en" sz="1867"/>
              <a:t>   </a:t>
            </a:r>
            <a:r>
              <a:rPr lang="en" sz="1867" u="sng">
                <a:solidFill>
                  <a:schemeClr val="hlink"/>
                </a:solidFill>
                <a:hlinkClick r:id="rId6"/>
              </a:rPr>
              <a:t>http://course.fast.ai/</a:t>
            </a:r>
            <a:r>
              <a:rPr lang="en" sz="1867"/>
              <a:t> </a:t>
            </a:r>
            <a:br>
              <a:rPr lang="en" sz="1867"/>
            </a:br>
            <a:r>
              <a:rPr lang="en" sz="1867" u="sng">
                <a:solidFill>
                  <a:schemeClr val="hlink"/>
                </a:solidFill>
                <a:hlinkClick r:id="rId7"/>
              </a:rPr>
              <a:t>https://developers.google.com/machine-learning/crash-course/</a:t>
            </a:r>
            <a:r>
              <a:rPr lang="en" sz="1867"/>
              <a:t> </a:t>
            </a:r>
            <a:br>
              <a:rPr lang="en" sz="1867"/>
            </a:br>
            <a:r>
              <a:rPr lang="en" sz="1867" u="sng">
                <a:solidFill>
                  <a:schemeClr val="hlink"/>
                </a:solidFill>
                <a:hlinkClick r:id="rId8"/>
              </a:rPr>
              <a:t>www.nvidia.com/dlilabs</a:t>
            </a:r>
            <a:r>
              <a:rPr lang="en" sz="1867"/>
              <a:t>   </a:t>
            </a:r>
            <a:r>
              <a:rPr lang="en" sz="1867" u="sng">
                <a:solidFill>
                  <a:schemeClr val="hlink"/>
                </a:solidFill>
                <a:hlinkClick r:id="rId9"/>
              </a:rPr>
              <a:t>http://introtodeeplearning.com/</a:t>
            </a:r>
            <a:br>
              <a:rPr lang="en" sz="1867"/>
            </a:br>
            <a:r>
              <a:rPr lang="en" sz="1867" u="sng">
                <a:solidFill>
                  <a:schemeClr val="accent5"/>
                </a:solidFill>
                <a:hlinkClick r:id="rId10"/>
              </a:rPr>
              <a:t>https://www.youtube.com/user/neubig/videos</a:t>
            </a:r>
            <a:endParaRPr sz="1867"/>
          </a:p>
          <a:p>
            <a:pPr indent="-474121">
              <a:spcBef>
                <a:spcPts val="1333"/>
              </a:spcBef>
              <a:spcAft>
                <a:spcPts val="2133"/>
              </a:spcAft>
              <a:buSzPts val="2000"/>
            </a:pPr>
            <a:r>
              <a:rPr lang="en" sz="2667"/>
              <a:t>Academic courses</a:t>
            </a:r>
            <a:endParaRPr sz="2667"/>
          </a:p>
        </p:txBody>
      </p:sp>
      <p:pic>
        <p:nvPicPr>
          <p:cNvPr id="393" name="Google Shape;393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91934" y="93601"/>
            <a:ext cx="2465401" cy="327463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891933" y="3558734"/>
            <a:ext cx="2465401" cy="32778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3A21-4965-4041-AD74-406BF241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Machine Learning vs Deep Learning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7606DE-FFB5-4EB2-B07C-832EC7C1FB2F}"/>
              </a:ext>
            </a:extLst>
          </p:cNvPr>
          <p:cNvGraphicFramePr/>
          <p:nvPr/>
        </p:nvGraphicFramePr>
        <p:xfrm>
          <a:off x="-324759" y="1983211"/>
          <a:ext cx="6452577" cy="391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 descr="Idea with solid fill">
            <a:extLst>
              <a:ext uri="{FF2B5EF4-FFF2-40B4-BE49-F238E27FC236}">
                <a16:creationId xmlns:a16="http://schemas.microsoft.com/office/drawing/2014/main" id="{6B1E1671-111B-4AA5-9CC0-BFA3E1D81A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92116" y="2334950"/>
            <a:ext cx="571893" cy="571893"/>
          </a:xfrm>
          <a:prstGeom prst="rect">
            <a:avLst/>
          </a:prstGeom>
        </p:spPr>
      </p:pic>
      <p:pic>
        <p:nvPicPr>
          <p:cNvPr id="14" name="Graphic 13" descr="Gears with solid fill">
            <a:extLst>
              <a:ext uri="{FF2B5EF4-FFF2-40B4-BE49-F238E27FC236}">
                <a16:creationId xmlns:a16="http://schemas.microsoft.com/office/drawing/2014/main" id="{21A77989-F1E6-447C-B5AA-CBD59ABD7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6469" y="3429000"/>
            <a:ext cx="571893" cy="571893"/>
          </a:xfrm>
          <a:prstGeom prst="rect">
            <a:avLst/>
          </a:prstGeom>
        </p:spPr>
      </p:pic>
      <p:pic>
        <p:nvPicPr>
          <p:cNvPr id="16" name="Graphic 15" descr="Artificial Intelligence with solid fill">
            <a:extLst>
              <a:ext uri="{FF2B5EF4-FFF2-40B4-BE49-F238E27FC236}">
                <a16:creationId xmlns:a16="http://schemas.microsoft.com/office/drawing/2014/main" id="{2ECE0951-4BCE-4812-B010-0C2C7818F4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27215" y="4411193"/>
            <a:ext cx="421849" cy="42184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148083-BAD1-4616-8231-1AED16E74620}"/>
              </a:ext>
            </a:extLst>
          </p:cNvPr>
          <p:cNvCxnSpPr>
            <a:cxnSpLocks/>
          </p:cNvCxnSpPr>
          <p:nvPr/>
        </p:nvCxnSpPr>
        <p:spPr>
          <a:xfrm>
            <a:off x="3218834" y="2686639"/>
            <a:ext cx="275334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73394-C102-4FAA-9102-1FBA0F4BC878}"/>
              </a:ext>
            </a:extLst>
          </p:cNvPr>
          <p:cNvCxnSpPr>
            <a:cxnSpLocks/>
          </p:cNvCxnSpPr>
          <p:nvPr/>
        </p:nvCxnSpPr>
        <p:spPr>
          <a:xfrm>
            <a:off x="3124696" y="3915364"/>
            <a:ext cx="32856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CC2028-CC46-41C4-9C94-1E8E07AD713B}"/>
              </a:ext>
            </a:extLst>
          </p:cNvPr>
          <p:cNvCxnSpPr/>
          <p:nvPr/>
        </p:nvCxnSpPr>
        <p:spPr>
          <a:xfrm>
            <a:off x="2979315" y="5410789"/>
            <a:ext cx="29416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2EF9CFB-B7F2-4BA2-B010-5861303E9481}"/>
              </a:ext>
            </a:extLst>
          </p:cNvPr>
          <p:cNvSpPr/>
          <p:nvPr/>
        </p:nvSpPr>
        <p:spPr>
          <a:xfrm>
            <a:off x="6096000" y="2081803"/>
            <a:ext cx="4391025" cy="1209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600"/>
              </a:spcAft>
            </a:pPr>
            <a:r>
              <a:rPr lang="en-US" dirty="0"/>
              <a:t>Artificial intelligence is the ability of a computer to perform tasks commonly associated with intelligent beings. (John McCarthy, 1956)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333713-51D3-4A5E-A25F-270332FB5399}"/>
              </a:ext>
            </a:extLst>
          </p:cNvPr>
          <p:cNvSpPr/>
          <p:nvPr/>
        </p:nvSpPr>
        <p:spPr>
          <a:xfrm>
            <a:off x="6472322" y="3429000"/>
            <a:ext cx="5010066" cy="1209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600"/>
              </a:spcAft>
            </a:pPr>
            <a:r>
              <a:rPr lang="en-US" dirty="0"/>
              <a:t>Machine learning is the study of algorithms that learn from examples and experience instead of relying on hard-coded rules and make predictions on new data.(Arthur Samuel, 1959)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F35B39-A465-43B1-91D6-B88BC1D978FD}"/>
              </a:ext>
            </a:extLst>
          </p:cNvPr>
          <p:cNvSpPr/>
          <p:nvPr/>
        </p:nvSpPr>
        <p:spPr>
          <a:xfrm>
            <a:off x="5972175" y="4874789"/>
            <a:ext cx="5010066" cy="1209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Deep learning is a subfield of machine learning focusing on learning data representations as successive layers of increasingly meaningful representations.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7ECFE-2B80-4E93-8D34-644E94BE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21A4-922E-45E9-AF61-E35F9455CC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1EC3-753D-4AB1-B3C4-0C20568E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Why Deep Learning</a:t>
            </a:r>
          </a:p>
        </p:txBody>
      </p:sp>
      <p:pic>
        <p:nvPicPr>
          <p:cNvPr id="4" name="Google Shape;423;p49">
            <a:extLst>
              <a:ext uri="{FF2B5EF4-FFF2-40B4-BE49-F238E27FC236}">
                <a16:creationId xmlns:a16="http://schemas.microsoft.com/office/drawing/2014/main" id="{60A93861-CA0C-4106-9053-AB01AF53AF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1140" y="2503791"/>
            <a:ext cx="645425" cy="9192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4;p49">
            <a:extLst>
              <a:ext uri="{FF2B5EF4-FFF2-40B4-BE49-F238E27FC236}">
                <a16:creationId xmlns:a16="http://schemas.microsoft.com/office/drawing/2014/main" id="{24BC9196-CF2A-4752-B819-3E51C8C71D48}"/>
              </a:ext>
            </a:extLst>
          </p:cNvPr>
          <p:cNvSpPr txBox="1"/>
          <p:nvPr/>
        </p:nvSpPr>
        <p:spPr>
          <a:xfrm>
            <a:off x="9035865" y="2836033"/>
            <a:ext cx="524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/>
              <a:t>cat</a:t>
            </a:r>
            <a:endParaRPr b="1" dirty="0"/>
          </a:p>
        </p:txBody>
      </p:sp>
      <p:sp>
        <p:nvSpPr>
          <p:cNvPr id="6" name="Google Shape;425;p49">
            <a:extLst>
              <a:ext uri="{FF2B5EF4-FFF2-40B4-BE49-F238E27FC236}">
                <a16:creationId xmlns:a16="http://schemas.microsoft.com/office/drawing/2014/main" id="{E3A55607-C405-4950-9F7D-3174BBE979BD}"/>
              </a:ext>
            </a:extLst>
          </p:cNvPr>
          <p:cNvSpPr txBox="1"/>
          <p:nvPr/>
        </p:nvSpPr>
        <p:spPr>
          <a:xfrm>
            <a:off x="1162841" y="1880918"/>
            <a:ext cx="460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“Traditional” machine learning:</a:t>
            </a:r>
            <a:endParaRPr sz="2400" dirty="0"/>
          </a:p>
        </p:txBody>
      </p:sp>
      <p:sp>
        <p:nvSpPr>
          <p:cNvPr id="7" name="Google Shape;426;p49">
            <a:extLst>
              <a:ext uri="{FF2B5EF4-FFF2-40B4-BE49-F238E27FC236}">
                <a16:creationId xmlns:a16="http://schemas.microsoft.com/office/drawing/2014/main" id="{338AE8DB-A5A6-4877-8E4D-991AA83616BD}"/>
              </a:ext>
            </a:extLst>
          </p:cNvPr>
          <p:cNvSpPr/>
          <p:nvPr/>
        </p:nvSpPr>
        <p:spPr>
          <a:xfrm>
            <a:off x="2776340" y="2685583"/>
            <a:ext cx="1484700" cy="72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/>
              <a:t>handcrafted features</a:t>
            </a:r>
            <a:endParaRPr dirty="0"/>
          </a:p>
        </p:txBody>
      </p:sp>
      <p:sp>
        <p:nvSpPr>
          <p:cNvPr id="8" name="Google Shape;427;p49">
            <a:extLst>
              <a:ext uri="{FF2B5EF4-FFF2-40B4-BE49-F238E27FC236}">
                <a16:creationId xmlns:a16="http://schemas.microsoft.com/office/drawing/2014/main" id="{1CCDAED5-17C5-4423-8A60-7569249B6DB8}"/>
              </a:ext>
            </a:extLst>
          </p:cNvPr>
          <p:cNvSpPr/>
          <p:nvPr/>
        </p:nvSpPr>
        <p:spPr>
          <a:xfrm>
            <a:off x="7313090" y="2685583"/>
            <a:ext cx="1293000" cy="727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lt1"/>
                </a:solidFill>
              </a:rPr>
              <a:t>learned classifier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" name="Google Shape;428;p49">
            <a:extLst>
              <a:ext uri="{FF2B5EF4-FFF2-40B4-BE49-F238E27FC236}">
                <a16:creationId xmlns:a16="http://schemas.microsoft.com/office/drawing/2014/main" id="{0F3E52E0-C03D-4E9C-874E-2140E2F3DD2C}"/>
              </a:ext>
            </a:extLst>
          </p:cNvPr>
          <p:cNvCxnSpPr>
            <a:endCxn id="7" idx="1"/>
          </p:cNvCxnSpPr>
          <p:nvPr/>
        </p:nvCxnSpPr>
        <p:spPr>
          <a:xfrm rot="10800000" flipH="1">
            <a:off x="2407640" y="3049483"/>
            <a:ext cx="368700" cy="48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429;p49">
            <a:extLst>
              <a:ext uri="{FF2B5EF4-FFF2-40B4-BE49-F238E27FC236}">
                <a16:creationId xmlns:a16="http://schemas.microsoft.com/office/drawing/2014/main" id="{B7BCAE3D-7F9C-4128-BA9A-6D25AF8EA83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261040" y="3049483"/>
            <a:ext cx="3052200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430;p49">
            <a:extLst>
              <a:ext uri="{FF2B5EF4-FFF2-40B4-BE49-F238E27FC236}">
                <a16:creationId xmlns:a16="http://schemas.microsoft.com/office/drawing/2014/main" id="{58C62283-CE32-490F-9811-88D5F66B0043}"/>
              </a:ext>
            </a:extLst>
          </p:cNvPr>
          <p:cNvCxnSpPr>
            <a:stCxn id="8" idx="3"/>
            <a:endCxn id="5" idx="1"/>
          </p:cNvCxnSpPr>
          <p:nvPr/>
        </p:nvCxnSpPr>
        <p:spPr>
          <a:xfrm>
            <a:off x="8606090" y="3049483"/>
            <a:ext cx="429900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Google Shape;431;p49">
            <a:extLst>
              <a:ext uri="{FF2B5EF4-FFF2-40B4-BE49-F238E27FC236}">
                <a16:creationId xmlns:a16="http://schemas.microsoft.com/office/drawing/2014/main" id="{D49D13DF-74CB-4E6C-AD35-6ACF3093B4F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1910" y="4263136"/>
            <a:ext cx="694655" cy="1042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32;p49">
            <a:extLst>
              <a:ext uri="{FF2B5EF4-FFF2-40B4-BE49-F238E27FC236}">
                <a16:creationId xmlns:a16="http://schemas.microsoft.com/office/drawing/2014/main" id="{9D8DFC2E-B670-4A19-8CE3-2665BEDE769B}"/>
              </a:ext>
            </a:extLst>
          </p:cNvPr>
          <p:cNvSpPr txBox="1"/>
          <p:nvPr/>
        </p:nvSpPr>
        <p:spPr>
          <a:xfrm>
            <a:off x="9035865" y="4691153"/>
            <a:ext cx="524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/>
              <a:t>cat</a:t>
            </a:r>
            <a:endParaRPr b="1" dirty="0"/>
          </a:p>
        </p:txBody>
      </p:sp>
      <p:sp>
        <p:nvSpPr>
          <p:cNvPr id="14" name="Google Shape;433;p49">
            <a:extLst>
              <a:ext uri="{FF2B5EF4-FFF2-40B4-BE49-F238E27FC236}">
                <a16:creationId xmlns:a16="http://schemas.microsoft.com/office/drawing/2014/main" id="{D3CACD17-1311-4098-9DD3-6732DDC2DE3D}"/>
              </a:ext>
            </a:extLst>
          </p:cNvPr>
          <p:cNvSpPr txBox="1"/>
          <p:nvPr/>
        </p:nvSpPr>
        <p:spPr>
          <a:xfrm>
            <a:off x="1318701" y="3636133"/>
            <a:ext cx="46098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Deep, “end-to-end” learning:</a:t>
            </a:r>
            <a:endParaRPr sz="2400" dirty="0"/>
          </a:p>
        </p:txBody>
      </p:sp>
      <p:cxnSp>
        <p:nvCxnSpPr>
          <p:cNvPr id="15" name="Google Shape;434;p49">
            <a:extLst>
              <a:ext uri="{FF2B5EF4-FFF2-40B4-BE49-F238E27FC236}">
                <a16:creationId xmlns:a16="http://schemas.microsoft.com/office/drawing/2014/main" id="{8C39EA76-F136-4FD2-B956-C07B820D91F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407640" y="4904603"/>
            <a:ext cx="368700" cy="48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436;p49">
            <a:extLst>
              <a:ext uri="{FF2B5EF4-FFF2-40B4-BE49-F238E27FC236}">
                <a16:creationId xmlns:a16="http://schemas.microsoft.com/office/drawing/2014/main" id="{25A13F03-EB61-4B3A-8E62-D41D7E95175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605965" y="4904603"/>
            <a:ext cx="429900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438;p49">
            <a:extLst>
              <a:ext uri="{FF2B5EF4-FFF2-40B4-BE49-F238E27FC236}">
                <a16:creationId xmlns:a16="http://schemas.microsoft.com/office/drawing/2014/main" id="{51F07ECF-1E81-49F8-9F1B-F69262F57E4A}"/>
              </a:ext>
            </a:extLst>
          </p:cNvPr>
          <p:cNvSpPr/>
          <p:nvPr/>
        </p:nvSpPr>
        <p:spPr>
          <a:xfrm>
            <a:off x="5813653" y="4466003"/>
            <a:ext cx="1293000" cy="877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lt1"/>
                </a:solidFill>
              </a:rPr>
              <a:t>learned high-level features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" name="Google Shape;439;p49">
            <a:extLst>
              <a:ext uri="{FF2B5EF4-FFF2-40B4-BE49-F238E27FC236}">
                <a16:creationId xmlns:a16="http://schemas.microsoft.com/office/drawing/2014/main" id="{46514BB3-4E5F-4694-A2B8-E0E66AA9C807}"/>
              </a:ext>
            </a:extLst>
          </p:cNvPr>
          <p:cNvSpPr/>
          <p:nvPr/>
        </p:nvSpPr>
        <p:spPr>
          <a:xfrm>
            <a:off x="4294990" y="4466003"/>
            <a:ext cx="1293000" cy="877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lt1"/>
                </a:solidFill>
              </a:rPr>
              <a:t>learned mid-level features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" name="Google Shape;440;p49">
            <a:extLst>
              <a:ext uri="{FF2B5EF4-FFF2-40B4-BE49-F238E27FC236}">
                <a16:creationId xmlns:a16="http://schemas.microsoft.com/office/drawing/2014/main" id="{08A68FA0-407F-4141-B93F-0AF0F8DBB287}"/>
              </a:ext>
            </a:extLst>
          </p:cNvPr>
          <p:cNvSpPr/>
          <p:nvPr/>
        </p:nvSpPr>
        <p:spPr>
          <a:xfrm>
            <a:off x="2776340" y="4468403"/>
            <a:ext cx="1293000" cy="877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lt1"/>
                </a:solidFill>
              </a:rPr>
              <a:t>learned low-level features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" name="Google Shape;441;p49">
            <a:extLst>
              <a:ext uri="{FF2B5EF4-FFF2-40B4-BE49-F238E27FC236}">
                <a16:creationId xmlns:a16="http://schemas.microsoft.com/office/drawing/2014/main" id="{0B2EACB9-F265-4712-B299-ADE6EB934B88}"/>
              </a:ext>
            </a:extLst>
          </p:cNvPr>
          <p:cNvSpPr/>
          <p:nvPr/>
        </p:nvSpPr>
        <p:spPr>
          <a:xfrm>
            <a:off x="7313090" y="4543103"/>
            <a:ext cx="1293000" cy="727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lt1"/>
                </a:solidFill>
              </a:rPr>
              <a:t>learned classifier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" name="Google Shape;442;p49">
            <a:extLst>
              <a:ext uri="{FF2B5EF4-FFF2-40B4-BE49-F238E27FC236}">
                <a16:creationId xmlns:a16="http://schemas.microsoft.com/office/drawing/2014/main" id="{6AEB9530-0274-47FB-B23F-4431F79E82D9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 rot="10800000" flipH="1">
            <a:off x="4069340" y="4904603"/>
            <a:ext cx="225600" cy="24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443;p49">
            <a:extLst>
              <a:ext uri="{FF2B5EF4-FFF2-40B4-BE49-F238E27FC236}">
                <a16:creationId xmlns:a16="http://schemas.microsoft.com/office/drawing/2014/main" id="{F1BD17A3-52BB-4C49-BACA-0FDDCAA200C4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>
            <a:off x="5587990" y="4904603"/>
            <a:ext cx="225600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444;p49">
            <a:extLst>
              <a:ext uri="{FF2B5EF4-FFF2-40B4-BE49-F238E27FC236}">
                <a16:creationId xmlns:a16="http://schemas.microsoft.com/office/drawing/2014/main" id="{F0251C19-4A0C-4BA1-8EED-5DEC1FF59668}"/>
              </a:ext>
            </a:extLst>
          </p:cNvPr>
          <p:cNvCxnSpPr>
            <a:stCxn id="17" idx="3"/>
            <a:endCxn id="20" idx="1"/>
          </p:cNvCxnSpPr>
          <p:nvPr/>
        </p:nvCxnSpPr>
        <p:spPr>
          <a:xfrm>
            <a:off x="7106653" y="4904603"/>
            <a:ext cx="206400" cy="240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AE7D7-3017-437D-A057-28E4B425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21A4-922E-45E9-AF61-E35F9455CC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2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A6D9-3262-4966-B003-19865694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Applications of Deep Neural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9B430-60AE-4936-A914-ACD106BC0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Image Classification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Object Detection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Segmentation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Seen Identification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Stock Market Prediction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Mental Health Prediction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Early Detection of Neurological Gait Abnormalities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Sentiment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Invoice Processing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E7B5798-51CF-4E92-8191-7F5717D13D33}"/>
              </a:ext>
            </a:extLst>
          </p:cNvPr>
          <p:cNvSpPr/>
          <p:nvPr/>
        </p:nvSpPr>
        <p:spPr>
          <a:xfrm>
            <a:off x="4312627" y="1921119"/>
            <a:ext cx="400050" cy="16265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C3737-2A6F-4F63-8EEB-639B7E217410}"/>
              </a:ext>
            </a:extLst>
          </p:cNvPr>
          <p:cNvSpPr txBox="1"/>
          <p:nvPr/>
        </p:nvSpPr>
        <p:spPr>
          <a:xfrm>
            <a:off x="4826995" y="2505808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Vision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D8CA7E0-AC62-4AEB-92E2-23C687065474}"/>
              </a:ext>
            </a:extLst>
          </p:cNvPr>
          <p:cNvSpPr/>
          <p:nvPr/>
        </p:nvSpPr>
        <p:spPr>
          <a:xfrm>
            <a:off x="8610600" y="3824655"/>
            <a:ext cx="382461" cy="11459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13514-7A65-44CA-A2C0-CC67EE8606F3}"/>
              </a:ext>
            </a:extLst>
          </p:cNvPr>
          <p:cNvSpPr txBox="1"/>
          <p:nvPr/>
        </p:nvSpPr>
        <p:spPr>
          <a:xfrm>
            <a:off x="8923457" y="4212984"/>
            <a:ext cx="124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AAD3C65-5670-466C-8E63-2207758F6BB0}"/>
              </a:ext>
            </a:extLst>
          </p:cNvPr>
          <p:cNvSpPr/>
          <p:nvPr/>
        </p:nvSpPr>
        <p:spPr>
          <a:xfrm>
            <a:off x="3892808" y="5212370"/>
            <a:ext cx="400049" cy="7576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B9B0C-9CB7-4E39-AF15-E9CFD3C4948E}"/>
              </a:ext>
            </a:extLst>
          </p:cNvPr>
          <p:cNvSpPr txBox="1"/>
          <p:nvPr/>
        </p:nvSpPr>
        <p:spPr>
          <a:xfrm>
            <a:off x="4340469" y="5327376"/>
            <a:ext cx="61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0C36EC-0B62-4571-96E7-7B71DC6A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21A4-922E-45E9-AF61-E35F9455CC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2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7CC9-63B2-456A-A288-E04C8A92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 Medium" panose="02040604050005020304" pitchFamily="18" charset="0"/>
              </a:rPr>
              <a:t>ANN 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53258-394C-4AC8-9FDB-D4A0BB37D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How brain 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Similarity between brain and artificial neural 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Perceptron learning</a:t>
            </a:r>
          </a:p>
          <a:p>
            <a:pPr lvl="1"/>
            <a:r>
              <a:rPr lang="en-US" dirty="0"/>
              <a:t>AND</a:t>
            </a:r>
          </a:p>
          <a:p>
            <a:pPr lvl="1"/>
            <a:r>
              <a:rPr lang="en-US" dirty="0"/>
              <a:t>OR</a:t>
            </a:r>
          </a:p>
          <a:p>
            <a:pPr lvl="1"/>
            <a:r>
              <a:rPr lang="en-US" dirty="0"/>
              <a:t>XOR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Multilayer Perceptron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61BED-7E15-426A-95C4-8721F5D1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8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3B56-E685-4A53-AED8-5F3D9344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560"/>
            <a:ext cx="10515600" cy="1325563"/>
          </a:xfrm>
        </p:spPr>
        <p:txBody>
          <a:bodyPr/>
          <a:lstStyle/>
          <a:p>
            <a:r>
              <a:rPr lang="en-US" dirty="0">
                <a:latin typeface="Amasis MT Pro Medium" panose="02040604050005020304" pitchFamily="18" charset="0"/>
              </a:rPr>
              <a:t>History of ANN</a:t>
            </a:r>
            <a:endParaRPr lang="en-US" dirty="0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0A020E4B-F2CC-4BC3-9ADE-6C5ED30FF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41" y="1548368"/>
            <a:ext cx="9119693" cy="50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4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48CD4-A599-4CF1-B69B-58E8FC5D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Brain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9ED6-853B-4ABD-BAFB-AD1033B1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35" y="1447556"/>
            <a:ext cx="10515600" cy="4351338"/>
          </a:xfrm>
        </p:spPr>
        <p:txBody>
          <a:bodyPr/>
          <a:lstStyle/>
          <a:p>
            <a:r>
              <a:rPr lang="en-US" dirty="0"/>
              <a:t>The human brain incorporates nearly </a:t>
            </a:r>
            <a:r>
              <a:rPr lang="en-US" b="1" u="sng" dirty="0"/>
              <a:t>10 billion neurons</a:t>
            </a:r>
            <a:r>
              <a:rPr lang="en-US" dirty="0"/>
              <a:t> and </a:t>
            </a:r>
            <a:r>
              <a:rPr lang="en-US" b="1" u="sng" dirty="0"/>
              <a:t>60 trillion connections</a:t>
            </a:r>
            <a:r>
              <a:rPr lang="en-US" dirty="0"/>
              <a:t>, synapses, between them.</a:t>
            </a:r>
          </a:p>
          <a:p>
            <a:r>
              <a:rPr lang="en-US" dirty="0"/>
              <a:t>A neuron consists of a cell body, </a:t>
            </a:r>
            <a:r>
              <a:rPr lang="en-US" b="1" u="sng" dirty="0"/>
              <a:t>soma</a:t>
            </a:r>
            <a:r>
              <a:rPr lang="en-US" dirty="0"/>
              <a:t>, a number of fibers called </a:t>
            </a:r>
            <a:r>
              <a:rPr lang="en-US" b="1" u="sng" dirty="0"/>
              <a:t>dendrites</a:t>
            </a:r>
            <a:r>
              <a:rPr lang="en-US" dirty="0"/>
              <a:t>, and a single long fiber called the </a:t>
            </a:r>
            <a:r>
              <a:rPr lang="en-US" b="1" u="sng" dirty="0"/>
              <a:t>axon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2865D-B5C2-4DC1-A48F-1C910FF5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4AA8E-B678-41E5-A816-9BD8C98CA40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67AB0CF-EFCD-4E67-B573-CCD9693A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207" y="3178406"/>
            <a:ext cx="6878122" cy="312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86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2766</TotalTime>
  <Words>990</Words>
  <Application>Microsoft Office PowerPoint</Application>
  <PresentationFormat>Widescreen</PresentationFormat>
  <Paragraphs>447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Amasis MT Pro Light</vt:lpstr>
      <vt:lpstr>Amasis MT Pro Medium</vt:lpstr>
      <vt:lpstr>Arial</vt:lpstr>
      <vt:lpstr>Calibri</vt:lpstr>
      <vt:lpstr>Calibri Light</vt:lpstr>
      <vt:lpstr>Cambria Math</vt:lpstr>
      <vt:lpstr>Candara</vt:lpstr>
      <vt:lpstr>Corbel</vt:lpstr>
      <vt:lpstr>Courier New</vt:lpstr>
      <vt:lpstr>Symbol</vt:lpstr>
      <vt:lpstr>Times New Roman</vt:lpstr>
      <vt:lpstr>Wingdings</vt:lpstr>
      <vt:lpstr>Office Theme</vt:lpstr>
      <vt:lpstr>Retrospect</vt:lpstr>
      <vt:lpstr>Deep Neural Network</vt:lpstr>
      <vt:lpstr>About this course</vt:lpstr>
      <vt:lpstr>Further resources</vt:lpstr>
      <vt:lpstr>Machine Learning vs Deep Learning</vt:lpstr>
      <vt:lpstr>Why Deep Learning</vt:lpstr>
      <vt:lpstr>Applications of Deep Neural Network</vt:lpstr>
      <vt:lpstr>ANN Discussion Points</vt:lpstr>
      <vt:lpstr>History of ANN</vt:lpstr>
      <vt:lpstr>How Brain Works</vt:lpstr>
      <vt:lpstr>Similarity between brain and ANN</vt:lpstr>
      <vt:lpstr>Perceptron Learning</vt:lpstr>
      <vt:lpstr>Activation Functions</vt:lpstr>
      <vt:lpstr>How a perceptron learns</vt:lpstr>
      <vt:lpstr>How a perceptron learns</vt:lpstr>
      <vt:lpstr>How a perceptron learns</vt:lpstr>
      <vt:lpstr>How a perceptron learns</vt:lpstr>
      <vt:lpstr>How a perceptron learns</vt:lpstr>
      <vt:lpstr>How a perceptron learns : Decision Boundary</vt:lpstr>
      <vt:lpstr>Multi Layer Perceptron</vt:lpstr>
      <vt:lpstr>Multi Layer Perceptron: Weight Updation</vt:lpstr>
      <vt:lpstr>XOR Problem</vt:lpstr>
      <vt:lpstr>XOR Problem</vt:lpstr>
      <vt:lpstr>XOR Problem</vt:lpstr>
      <vt:lpstr>XOR Problem</vt:lpstr>
      <vt:lpstr>XOR Problem</vt:lpstr>
      <vt:lpstr>XOR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Neha Baranwal</dc:creator>
  <cp:lastModifiedBy>Neha Baranwal</cp:lastModifiedBy>
  <cp:revision>24</cp:revision>
  <dcterms:created xsi:type="dcterms:W3CDTF">2021-08-14T10:39:30Z</dcterms:created>
  <dcterms:modified xsi:type="dcterms:W3CDTF">2021-08-31T12:30:14Z</dcterms:modified>
</cp:coreProperties>
</file>